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633" r:id="rId6"/>
    <p:sldId id="635" r:id="rId7"/>
    <p:sldId id="636" r:id="rId8"/>
    <p:sldId id="595" r:id="rId9"/>
    <p:sldId id="596" r:id="rId10"/>
    <p:sldId id="616" r:id="rId11"/>
    <p:sldId id="644" r:id="rId12"/>
    <p:sldId id="645" r:id="rId13"/>
    <p:sldId id="637" r:id="rId14"/>
    <p:sldId id="614" r:id="rId15"/>
    <p:sldId id="642" r:id="rId16"/>
    <p:sldId id="638" r:id="rId17"/>
    <p:sldId id="621" r:id="rId18"/>
    <p:sldId id="646" r:id="rId19"/>
    <p:sldId id="641" r:id="rId20"/>
    <p:sldId id="647" r:id="rId21"/>
    <p:sldId id="650" r:id="rId22"/>
    <p:sldId id="648" r:id="rId23"/>
    <p:sldId id="639" r:id="rId24"/>
    <p:sldId id="624" r:id="rId25"/>
    <p:sldId id="649" r:id="rId26"/>
    <p:sldId id="643" r:id="rId27"/>
    <p:sldId id="632" r:id="rId28"/>
  </p:sldIdLst>
  <p:sldSz cx="9144000" cy="6858000" type="screen4x3"/>
  <p:notesSz cx="6950075" cy="9236075"/>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A04"/>
    <a:srgbClr val="66FFFF"/>
    <a:srgbClr val="CCFFFF"/>
    <a:srgbClr val="0000FF"/>
    <a:srgbClr val="EAEAEA"/>
    <a:srgbClr val="C0C0C0"/>
    <a:srgbClr val="4C0000"/>
    <a:srgbClr val="6400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80375" autoAdjust="0"/>
  </p:normalViewPr>
  <p:slideViewPr>
    <p:cSldViewPr snapToGrid="0">
      <p:cViewPr>
        <p:scale>
          <a:sx n="90" d="100"/>
          <a:sy n="90" d="100"/>
        </p:scale>
        <p:origin x="-1656" y="-402"/>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84"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12002" cy="461193"/>
          </a:xfrm>
          <a:prstGeom prst="rect">
            <a:avLst/>
          </a:prstGeom>
          <a:noFill/>
          <a:ln w="9525">
            <a:noFill/>
            <a:miter lim="800000"/>
            <a:headEnd/>
            <a:tailEnd/>
          </a:ln>
          <a:effectLst/>
        </p:spPr>
        <p:txBody>
          <a:bodyPr vert="horz" wrap="square" lIns="92364" tIns="46185" rIns="92364" bIns="46185" numCol="1" anchor="t" anchorCtr="0" compatLnSpc="1">
            <a:prstTxWarp prst="textNoShape">
              <a:avLst/>
            </a:prstTxWarp>
          </a:bodyPr>
          <a:lstStyle>
            <a:lvl1pPr algn="l" defTabSz="924991">
              <a:defRPr sz="1200">
                <a:latin typeface="Times New Roman" pitchFamily="18" charset="0"/>
              </a:defRPr>
            </a:lvl1pPr>
          </a:lstStyle>
          <a:p>
            <a:pPr>
              <a:defRPr/>
            </a:pPr>
            <a:endParaRPr lang="en-US" dirty="0"/>
          </a:p>
        </p:txBody>
      </p:sp>
      <p:sp>
        <p:nvSpPr>
          <p:cNvPr id="18435" name="Rectangle 3"/>
          <p:cNvSpPr>
            <a:spLocks noGrp="1" noChangeArrowheads="1"/>
          </p:cNvSpPr>
          <p:nvPr>
            <p:ph type="dt" sz="quarter" idx="1"/>
          </p:nvPr>
        </p:nvSpPr>
        <p:spPr bwMode="auto">
          <a:xfrm>
            <a:off x="3936566" y="1"/>
            <a:ext cx="3012002" cy="461193"/>
          </a:xfrm>
          <a:prstGeom prst="rect">
            <a:avLst/>
          </a:prstGeom>
          <a:noFill/>
          <a:ln w="9525">
            <a:noFill/>
            <a:miter lim="800000"/>
            <a:headEnd/>
            <a:tailEnd/>
          </a:ln>
          <a:effectLst/>
        </p:spPr>
        <p:txBody>
          <a:bodyPr vert="horz" wrap="square" lIns="92364" tIns="46185" rIns="92364" bIns="46185" numCol="1" anchor="t" anchorCtr="0" compatLnSpc="1">
            <a:prstTxWarp prst="textNoShape">
              <a:avLst/>
            </a:prstTxWarp>
          </a:bodyPr>
          <a:lstStyle>
            <a:lvl1pPr algn="r" defTabSz="924991">
              <a:defRPr sz="1200">
                <a:latin typeface="Times New Roman" pitchFamily="18" charset="0"/>
              </a:defRPr>
            </a:lvl1pPr>
          </a:lstStyle>
          <a:p>
            <a:pPr>
              <a:defRPr/>
            </a:pPr>
            <a:endParaRPr lang="en-US" dirty="0"/>
          </a:p>
        </p:txBody>
      </p:sp>
      <p:sp>
        <p:nvSpPr>
          <p:cNvPr id="18436" name="Rectangle 4"/>
          <p:cNvSpPr>
            <a:spLocks noGrp="1" noChangeArrowheads="1"/>
          </p:cNvSpPr>
          <p:nvPr>
            <p:ph type="ftr" sz="quarter" idx="2"/>
          </p:nvPr>
        </p:nvSpPr>
        <p:spPr bwMode="auto">
          <a:xfrm>
            <a:off x="0" y="8773357"/>
            <a:ext cx="3012002" cy="461193"/>
          </a:xfrm>
          <a:prstGeom prst="rect">
            <a:avLst/>
          </a:prstGeom>
          <a:noFill/>
          <a:ln w="9525">
            <a:noFill/>
            <a:miter lim="800000"/>
            <a:headEnd/>
            <a:tailEnd/>
          </a:ln>
          <a:effectLst/>
        </p:spPr>
        <p:txBody>
          <a:bodyPr vert="horz" wrap="square" lIns="92364" tIns="46185" rIns="92364" bIns="46185" numCol="1" anchor="b" anchorCtr="0" compatLnSpc="1">
            <a:prstTxWarp prst="textNoShape">
              <a:avLst/>
            </a:prstTxWarp>
          </a:bodyPr>
          <a:lstStyle>
            <a:lvl1pPr algn="l" defTabSz="924991">
              <a:defRPr sz="1200">
                <a:latin typeface="Times New Roman" pitchFamily="18" charset="0"/>
              </a:defRPr>
            </a:lvl1pPr>
          </a:lstStyle>
          <a:p>
            <a:pPr>
              <a:defRPr/>
            </a:pPr>
            <a:endParaRPr lang="en-US" dirty="0"/>
          </a:p>
        </p:txBody>
      </p:sp>
      <p:sp>
        <p:nvSpPr>
          <p:cNvPr id="18437" name="Rectangle 5"/>
          <p:cNvSpPr>
            <a:spLocks noGrp="1" noChangeArrowheads="1"/>
          </p:cNvSpPr>
          <p:nvPr>
            <p:ph type="sldNum" sz="quarter" idx="3"/>
          </p:nvPr>
        </p:nvSpPr>
        <p:spPr bwMode="auto">
          <a:xfrm>
            <a:off x="3936566" y="8773357"/>
            <a:ext cx="3012002" cy="461193"/>
          </a:xfrm>
          <a:prstGeom prst="rect">
            <a:avLst/>
          </a:prstGeom>
          <a:noFill/>
          <a:ln w="9525">
            <a:noFill/>
            <a:miter lim="800000"/>
            <a:headEnd/>
            <a:tailEnd/>
          </a:ln>
          <a:effectLst/>
        </p:spPr>
        <p:txBody>
          <a:bodyPr vert="horz" wrap="square" lIns="92364" tIns="46185" rIns="92364" bIns="46185" numCol="1" anchor="b" anchorCtr="0" compatLnSpc="1">
            <a:prstTxWarp prst="textNoShape">
              <a:avLst/>
            </a:prstTxWarp>
          </a:bodyPr>
          <a:lstStyle>
            <a:lvl1pPr algn="r" defTabSz="924991">
              <a:defRPr sz="1200">
                <a:latin typeface="Times New Roman" pitchFamily="18" charset="0"/>
              </a:defRPr>
            </a:lvl1pPr>
          </a:lstStyle>
          <a:p>
            <a:pPr>
              <a:defRPr/>
            </a:pPr>
            <a:fld id="{C0DED023-4C6F-482F-8134-866E08E44908}" type="slidenum">
              <a:rPr lang="en-US"/>
              <a:pPr>
                <a:defRPr/>
              </a:pPr>
              <a:t>‹#›</a:t>
            </a:fld>
            <a:endParaRPr lang="en-US" dirty="0"/>
          </a:p>
        </p:txBody>
      </p:sp>
    </p:spTree>
    <p:extLst>
      <p:ext uri="{BB962C8B-B14F-4D97-AF65-F5344CB8AC3E}">
        <p14:creationId xmlns:p14="http://schemas.microsoft.com/office/powerpoint/2010/main" val="9406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12002" cy="461193"/>
          </a:xfrm>
          <a:prstGeom prst="rect">
            <a:avLst/>
          </a:prstGeom>
          <a:noFill/>
          <a:ln w="9525">
            <a:noFill/>
            <a:miter lim="800000"/>
            <a:headEnd/>
            <a:tailEnd/>
          </a:ln>
          <a:effectLst/>
        </p:spPr>
        <p:txBody>
          <a:bodyPr vert="horz" wrap="square" lIns="92364" tIns="46185" rIns="92364" bIns="46185" numCol="1" anchor="t" anchorCtr="0" compatLnSpc="1">
            <a:prstTxWarp prst="textNoShape">
              <a:avLst/>
            </a:prstTxWarp>
          </a:bodyPr>
          <a:lstStyle>
            <a:lvl1pPr algn="l" defTabSz="924991">
              <a:defRPr sz="1200"/>
            </a:lvl1pPr>
          </a:lstStyle>
          <a:p>
            <a:pPr>
              <a:defRPr/>
            </a:pPr>
            <a:endParaRPr lang="en-US" dirty="0"/>
          </a:p>
        </p:txBody>
      </p:sp>
      <p:sp>
        <p:nvSpPr>
          <p:cNvPr id="20483" name="Rectangle 3"/>
          <p:cNvSpPr>
            <a:spLocks noGrp="1" noChangeArrowheads="1"/>
          </p:cNvSpPr>
          <p:nvPr>
            <p:ph type="dt" idx="1"/>
          </p:nvPr>
        </p:nvSpPr>
        <p:spPr bwMode="auto">
          <a:xfrm>
            <a:off x="3936566" y="1"/>
            <a:ext cx="3012002" cy="461193"/>
          </a:xfrm>
          <a:prstGeom prst="rect">
            <a:avLst/>
          </a:prstGeom>
          <a:noFill/>
          <a:ln w="9525">
            <a:noFill/>
            <a:miter lim="800000"/>
            <a:headEnd/>
            <a:tailEnd/>
          </a:ln>
          <a:effectLst/>
        </p:spPr>
        <p:txBody>
          <a:bodyPr vert="horz" wrap="square" lIns="92364" tIns="46185" rIns="92364" bIns="46185" numCol="1" anchor="t" anchorCtr="0" compatLnSpc="1">
            <a:prstTxWarp prst="textNoShape">
              <a:avLst/>
            </a:prstTxWarp>
          </a:bodyPr>
          <a:lstStyle>
            <a:lvl1pPr algn="r" defTabSz="924991">
              <a:defRPr sz="1200"/>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66813" y="693738"/>
            <a:ext cx="4616450" cy="34639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95310" y="4387443"/>
            <a:ext cx="5559456" cy="4155317"/>
          </a:xfrm>
          <a:prstGeom prst="rect">
            <a:avLst/>
          </a:prstGeom>
          <a:noFill/>
          <a:ln w="9525">
            <a:noFill/>
            <a:miter lim="800000"/>
            <a:headEnd/>
            <a:tailEnd/>
          </a:ln>
          <a:effectLst/>
        </p:spPr>
        <p:txBody>
          <a:bodyPr vert="horz" wrap="square" lIns="92364" tIns="46185" rIns="92364" bIns="461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773357"/>
            <a:ext cx="3012002" cy="461193"/>
          </a:xfrm>
          <a:prstGeom prst="rect">
            <a:avLst/>
          </a:prstGeom>
          <a:noFill/>
          <a:ln w="9525">
            <a:noFill/>
            <a:miter lim="800000"/>
            <a:headEnd/>
            <a:tailEnd/>
          </a:ln>
          <a:effectLst/>
        </p:spPr>
        <p:txBody>
          <a:bodyPr vert="horz" wrap="square" lIns="92364" tIns="46185" rIns="92364" bIns="46185" numCol="1" anchor="b" anchorCtr="0" compatLnSpc="1">
            <a:prstTxWarp prst="textNoShape">
              <a:avLst/>
            </a:prstTxWarp>
          </a:bodyPr>
          <a:lstStyle>
            <a:lvl1pPr algn="l" defTabSz="924991">
              <a:defRPr sz="1200"/>
            </a:lvl1pPr>
          </a:lstStyle>
          <a:p>
            <a:pPr>
              <a:defRPr/>
            </a:pPr>
            <a:endParaRPr lang="en-US" dirty="0"/>
          </a:p>
        </p:txBody>
      </p:sp>
      <p:sp>
        <p:nvSpPr>
          <p:cNvPr id="20487" name="Rectangle 7"/>
          <p:cNvSpPr>
            <a:spLocks noGrp="1" noChangeArrowheads="1"/>
          </p:cNvSpPr>
          <p:nvPr>
            <p:ph type="sldNum" sz="quarter" idx="5"/>
          </p:nvPr>
        </p:nvSpPr>
        <p:spPr bwMode="auto">
          <a:xfrm>
            <a:off x="3936566" y="8773357"/>
            <a:ext cx="3012002" cy="461193"/>
          </a:xfrm>
          <a:prstGeom prst="rect">
            <a:avLst/>
          </a:prstGeom>
          <a:noFill/>
          <a:ln w="9525">
            <a:noFill/>
            <a:miter lim="800000"/>
            <a:headEnd/>
            <a:tailEnd/>
          </a:ln>
          <a:effectLst/>
        </p:spPr>
        <p:txBody>
          <a:bodyPr vert="horz" wrap="square" lIns="92364" tIns="46185" rIns="92364" bIns="46185" numCol="1" anchor="b" anchorCtr="0" compatLnSpc="1">
            <a:prstTxWarp prst="textNoShape">
              <a:avLst/>
            </a:prstTxWarp>
          </a:bodyPr>
          <a:lstStyle>
            <a:lvl1pPr algn="r" defTabSz="924991">
              <a:defRPr sz="1200">
                <a:latin typeface="Times New Roman" pitchFamily="18" charset="0"/>
              </a:defRPr>
            </a:lvl1pPr>
          </a:lstStyle>
          <a:p>
            <a:pPr>
              <a:defRPr/>
            </a:pPr>
            <a:fld id="{D4E2B468-BBBF-42C0-8A10-6B34AD5C5D8E}" type="slidenum">
              <a:rPr lang="en-US"/>
              <a:pPr>
                <a:defRPr/>
              </a:pPr>
              <a:t>‹#›</a:t>
            </a:fld>
            <a:endParaRPr lang="en-US" dirty="0"/>
          </a:p>
        </p:txBody>
      </p:sp>
    </p:spTree>
    <p:extLst>
      <p:ext uri="{BB962C8B-B14F-4D97-AF65-F5344CB8AC3E}">
        <p14:creationId xmlns:p14="http://schemas.microsoft.com/office/powerpoint/2010/main" val="33902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Welcome to the training module</a:t>
            </a:r>
            <a:r>
              <a:rPr lang="en-US" baseline="0" dirty="0" smtClean="0"/>
              <a:t> for vent and combustion air system design and installation for the new 35 inch condensing furnace.  This module will take about 20 minutes to complete.</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633" eaLnBrk="1" fontAlgn="auto" hangingPunct="1">
              <a:spcBef>
                <a:spcPts val="0"/>
              </a:spcBef>
              <a:spcAft>
                <a:spcPts val="0"/>
              </a:spcAft>
              <a:defRPr/>
            </a:pPr>
            <a:r>
              <a:rPr lang="en-US" dirty="0" smtClean="0"/>
              <a:t>SCRIPT</a:t>
            </a:r>
          </a:p>
          <a:p>
            <a:pPr defTabSz="907633" eaLnBrk="1" fontAlgn="auto" hangingPunct="1">
              <a:spcBef>
                <a:spcPts val="0"/>
              </a:spcBef>
              <a:spcAft>
                <a:spcPts val="0"/>
              </a:spcAft>
              <a:defRPr/>
            </a:pPr>
            <a:endParaRPr lang="en-US" dirty="0" smtClean="0"/>
          </a:p>
          <a:p>
            <a:pPr defTabSz="907633" eaLnBrk="1" fontAlgn="auto" hangingPunct="1">
              <a:spcBef>
                <a:spcPts val="0"/>
              </a:spcBef>
              <a:spcAft>
                <a:spcPts val="0"/>
              </a:spcAft>
              <a:defRPr/>
            </a:pPr>
            <a:r>
              <a:rPr lang="en-US" baseline="0" dirty="0" smtClean="0"/>
              <a:t>The 2009 National Standard Plumbing Code does not apply to piping for ‘environmental control’ and the 2012 International Plumbing Code does not apply to gas furnace vent and combustion air piping.  Therefore, the national and international plumbing codes do not apply to gas furnace vent and combustion air piping.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dirty="0" smtClean="0"/>
              <a:t>SCRIPT</a:t>
            </a:r>
          </a:p>
          <a:p>
            <a:pPr algn="l"/>
            <a:endParaRPr lang="en-US" b="0" dirty="0" smtClean="0"/>
          </a:p>
          <a:p>
            <a:pPr algn="l"/>
            <a:r>
              <a:rPr lang="en-US" b="0" dirty="0" smtClean="0"/>
              <a:t>The</a:t>
            </a:r>
            <a:r>
              <a:rPr lang="en-US" b="0" baseline="0" dirty="0" smtClean="0"/>
              <a:t> 2012 National Fuel Gas Code, also known as ANSI Z223.1 and NFPA 54, refers to the manufacturer’s installation instructions for vent design, sizing and installation.  The National Fuel Gas Code also limits vent and combustion air termination locations.</a:t>
            </a:r>
          </a:p>
          <a:p>
            <a:pPr algn="l"/>
            <a:endParaRPr lang="en-US" b="0" baseline="0" dirty="0" smtClean="0"/>
          </a:p>
          <a:p>
            <a:pPr algn="l"/>
            <a:r>
              <a:rPr lang="en-US" b="0" baseline="0" dirty="0" smtClean="0"/>
              <a:t>The 2012 International Fuel Gas Code refers to the manufacturer’s installation instructions for vent support, combustion and ventilation air requirements; but sets make-up and combustion air requirements.</a:t>
            </a:r>
          </a:p>
          <a:p>
            <a:pPr algn="l"/>
            <a:endParaRPr lang="en-US" b="0" baseline="0" dirty="0" smtClean="0"/>
          </a:p>
          <a:p>
            <a:pPr algn="l"/>
            <a:r>
              <a:rPr lang="en-US" b="0" baseline="0" dirty="0" smtClean="0"/>
              <a:t>It is important to understand the vent and combustion air requirements in the National and International Fuel Gas Codes and the manufacturer’s installation instructions.  These are the main sources of information for vent design and installation requirements, so regular review is recommended.</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633" eaLnBrk="1" fontAlgn="auto" hangingPunct="1">
              <a:spcBef>
                <a:spcPts val="0"/>
              </a:spcBef>
              <a:spcAft>
                <a:spcPts val="0"/>
              </a:spcAft>
              <a:defRPr/>
            </a:pPr>
            <a:r>
              <a:rPr lang="en-US" dirty="0" smtClean="0"/>
              <a:t>SCRIPT</a:t>
            </a:r>
          </a:p>
          <a:p>
            <a:pPr defTabSz="907633" eaLnBrk="1" fontAlgn="auto" hangingPunct="1">
              <a:spcBef>
                <a:spcPts val="0"/>
              </a:spcBef>
              <a:spcAft>
                <a:spcPts val="0"/>
              </a:spcAft>
              <a:defRPr/>
            </a:pPr>
            <a:endParaRPr lang="en-US" dirty="0" smtClean="0"/>
          </a:p>
          <a:p>
            <a:pPr defTabSz="907633" eaLnBrk="1" fontAlgn="auto" hangingPunct="1">
              <a:spcBef>
                <a:spcPts val="0"/>
              </a:spcBef>
              <a:spcAft>
                <a:spcPts val="0"/>
              </a:spcAft>
              <a:defRPr/>
            </a:pPr>
            <a:r>
              <a:rPr lang="en-US" dirty="0" smtClean="0"/>
              <a:t>The following section will explain venting and combustion air system design requirements and considerations when designing a vent and combustion air system.</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Do not go over the maximum vent length stated in the installation instructions.  When</a:t>
            </a:r>
            <a:r>
              <a:rPr lang="en-US" baseline="0" dirty="0" smtClean="0"/>
              <a:t> the total</a:t>
            </a:r>
            <a:r>
              <a:rPr lang="en-US" dirty="0" smtClean="0"/>
              <a:t> equivalent vent length is</a:t>
            </a:r>
            <a:r>
              <a:rPr lang="en-US" baseline="0" dirty="0" smtClean="0"/>
              <a:t> longer than the maximum vent length, the pressure drop is too high for the inducer to overcome.  To prevent carbon monoxide from entering the living space, the pressure switch will open and shut down the furnace.</a:t>
            </a:r>
          </a:p>
          <a:p>
            <a:endParaRPr lang="en-US" baseline="0" dirty="0" smtClean="0"/>
          </a:p>
          <a:p>
            <a:r>
              <a:rPr lang="en-US" baseline="0" dirty="0" smtClean="0"/>
              <a:t>For example, a total equivalent vent length of 30 feet is needed for an 80,000 BTU condensing furnace.  The installer chooses to use 1½ inch diameter pipe, which has a maximum equivalent vent length of 15 feet.  A 30 foot equivalent vent is longer than the 15 feet maximum equivalent vent length allowed and will cause too much pressure drop, open the pressure switch and shut down the furnace.  Two inch pipe is a better choice because the maximum equivalent vent length, 50 feet, is more than the total equivalent length, 30 feet.</a:t>
            </a:r>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baseline="0" dirty="0" smtClean="0"/>
          </a:p>
          <a:p>
            <a:r>
              <a:rPr lang="en-US" dirty="0" smtClean="0"/>
              <a:t>The smallest practical vent</a:t>
            </a:r>
            <a:r>
              <a:rPr lang="en-US" baseline="0" dirty="0" smtClean="0"/>
              <a:t> diameter should be used for vent and combustion air pipes.  If the vent system pressure drop is too low, too much combustion air will enter the burners resulting in unstable flame which can also cause carbon monoxide.  If the flame is unable to maintain current at the flame sensor, the furnace will shut down.</a:t>
            </a:r>
          </a:p>
          <a:p>
            <a:endParaRPr lang="en-US" baseline="0" dirty="0" smtClean="0"/>
          </a:p>
          <a:p>
            <a:r>
              <a:rPr lang="en-US" baseline="0" dirty="0" smtClean="0"/>
              <a:t>For example, the installer chooses to use 3 inch diameter pipe and needs a total equivalent vent length of 45 feet for an 80,000 BTU condensing furnace. The maximum equivalent vent length for 3 inch diameter pipe is 175 feet.  The installer finds the flames are unable to maintain current at the flame sensor and the furnace shuts down.  A better choice of pipe diameter is 2 inch because the maximum equivalent vent length, 50 feet, is just over the total equivalent vent length, 45 feet.</a:t>
            </a:r>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All vent and</a:t>
            </a:r>
            <a:r>
              <a:rPr lang="en-US" baseline="0" dirty="0" smtClean="0"/>
              <a:t> combustion air terminations must be located a minimum one (1) foot above the anticipated snow line for your area.  Local codes may require more clearance.  This minimizes the possibility of the vent or combustion air pipes becoming blocked by snow or ice.  Flue gas from a condensing furnace is not hot enough to melt through layers of snow or ice.  </a:t>
            </a:r>
          </a:p>
          <a:p>
            <a:endParaRPr lang="en-US" baseline="0" dirty="0" smtClean="0"/>
          </a:p>
          <a:p>
            <a:r>
              <a:rPr lang="en-US" baseline="0" dirty="0" smtClean="0"/>
              <a:t>When the vent becomes partially to fully blocked by snow or ice, a pressure switch will open and shut down the furnace before carbon monoxide can enter the living space.  When the combustion air termination becomes partially to fully blocked with snow or ice the flame sensor or pressure switch will shut down the furnace.</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baseline="0" dirty="0" smtClean="0"/>
          </a:p>
          <a:p>
            <a:r>
              <a:rPr lang="en-US" baseline="0" dirty="0" smtClean="0"/>
              <a:t>Place combustion air terminations away from other fuel gas appliance vents, dryer vents and plumbing stacks.  Refer to the latest version of the National Fuel Gas Code for spacing requirements.  When the combustion air termination is located too close to a moist exhaust, the furnace may create carbon monoxide.  </a:t>
            </a:r>
          </a:p>
          <a:p>
            <a:endParaRPr lang="en-US" baseline="0" dirty="0" smtClean="0"/>
          </a:p>
          <a:p>
            <a:r>
              <a:rPr lang="en-US" baseline="0" dirty="0" smtClean="0"/>
              <a:t>When the vent becomes partially to fully blocked by snow or ice, a pressure switch will open and shut down the furnace before carbon monoxide can enter the living space.  When the combustion air termination becomes partially to fully blocked with snow or ice the flame sensor or pressure switch will shut down the furnace.</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Condensing</a:t>
            </a:r>
            <a:r>
              <a:rPr lang="en-US" baseline="0" dirty="0" smtClean="0"/>
              <a:t> furnace inducers are designed to deliver combustion air to the burners.  The inducer is not designed to push out flue gas against high winds or high pressure; therefore, it is important to locate the vent and combustion air terminations where strong wind does not push against flue gas flow.</a:t>
            </a:r>
          </a:p>
          <a:p>
            <a:endParaRPr lang="en-US" baseline="0" dirty="0" smtClean="0"/>
          </a:p>
          <a:p>
            <a:r>
              <a:rPr lang="en-US" baseline="0" dirty="0" smtClean="0"/>
              <a:t>Locate the vent termination in a space that is protected from prevailing winds that occur during the heating season.  Prevailing wind direction and speed is different from region to region.</a:t>
            </a:r>
          </a:p>
          <a:p>
            <a:endParaRPr lang="en-US" baseline="0" dirty="0" smtClean="0"/>
          </a:p>
          <a:p>
            <a:r>
              <a:rPr lang="en-US" baseline="0" dirty="0" smtClean="0"/>
              <a:t>Locating condensing furnace vent and combustion air terminations  in against high prevailing winds may cause a pressure switch or flame sensor to shut down the furnace.</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Pressure at an inside corner can be 4</a:t>
            </a:r>
            <a:r>
              <a:rPr lang="en-US" baseline="0" dirty="0" smtClean="0"/>
              <a:t> to </a:t>
            </a:r>
            <a:r>
              <a:rPr lang="en-US" dirty="0" smtClean="0"/>
              <a:t>5 times the pressure due to wind vortices than</a:t>
            </a:r>
            <a:r>
              <a:rPr lang="en-US" baseline="0" dirty="0" smtClean="0"/>
              <a:t> that </a:t>
            </a:r>
            <a:r>
              <a:rPr lang="en-US" dirty="0" smtClean="0"/>
              <a:t>of the pressure on a straight wall.</a:t>
            </a:r>
            <a:r>
              <a:rPr lang="en-US" baseline="0" dirty="0" smtClean="0"/>
              <a:t>  Therefore, d</a:t>
            </a:r>
            <a:r>
              <a:rPr lang="en-US" baseline="0" dirty="0" smtClean="0">
                <a:solidFill>
                  <a:srgbClr val="FF0000"/>
                </a:solidFill>
              </a:rPr>
              <a:t>o not terminate a vent on an inside corner which is the cross-hatched area on the diagram.  Terminations can be located outside the cross-hatched area.</a:t>
            </a:r>
          </a:p>
          <a:p>
            <a:endParaRPr lang="en-US" baseline="0" dirty="0" smtClean="0"/>
          </a:p>
          <a:p>
            <a:r>
              <a:rPr lang="en-US" baseline="0" dirty="0" smtClean="0"/>
              <a:t>Locating condensing furnace vent and combustion air terminations on an inside corner may cause a pressure switch or flame sensor to shut down the furnace.</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Now</a:t>
            </a:r>
            <a:r>
              <a:rPr lang="en-US" baseline="0" dirty="0" smtClean="0"/>
              <a:t> let’s discuss common vent installation problems.</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This</a:t>
            </a:r>
            <a:r>
              <a:rPr lang="en-US" baseline="0" dirty="0" smtClean="0"/>
              <a:t> training module will review…</a:t>
            </a:r>
          </a:p>
          <a:p>
            <a:r>
              <a:rPr lang="en-US" baseline="0" dirty="0" smtClean="0"/>
              <a:t>Key aspects of the new 35 inch condensing furnace design that affect the vent and combustion air system, the applicability of national and international plumbing and fuel gas codes, vent design considerations and requirements, and common vent installation problems.</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There are three common vent system</a:t>
            </a:r>
            <a:r>
              <a:rPr lang="en-US" baseline="0" dirty="0" smtClean="0"/>
              <a:t> installation problem</a:t>
            </a:r>
            <a:r>
              <a:rPr lang="en-US" dirty="0" smtClean="0"/>
              <a:t>s that will result in</a:t>
            </a:r>
            <a:r>
              <a:rPr lang="en-US" baseline="0" dirty="0" smtClean="0"/>
              <a:t> the </a:t>
            </a:r>
            <a:r>
              <a:rPr lang="en-US" dirty="0" smtClean="0"/>
              <a:t>pressure switch</a:t>
            </a:r>
            <a:r>
              <a:rPr lang="en-US" baseline="0" dirty="0" smtClean="0"/>
              <a:t> opening.</a:t>
            </a:r>
          </a:p>
          <a:p>
            <a:endParaRPr lang="en-US" baseline="0" dirty="0" smtClean="0"/>
          </a:p>
          <a:p>
            <a:r>
              <a:rPr lang="en-US" dirty="0" smtClean="0"/>
              <a:t>The first installation problem is installing vent</a:t>
            </a:r>
            <a:r>
              <a:rPr lang="en-US" baseline="0" dirty="0" smtClean="0"/>
              <a:t> pipe with less than ¼ inch per foot slope towards the furnace.  The vent must be sloped a minimum of ¼ inch per foot to assist flow of  water from the vent to the furnace condensate drain.</a:t>
            </a:r>
          </a:p>
          <a:p>
            <a:endParaRPr lang="en-US" baseline="0" dirty="0" smtClean="0"/>
          </a:p>
          <a:p>
            <a:r>
              <a:rPr lang="en-US" baseline="0" dirty="0" smtClean="0"/>
              <a:t>Water will collect at the low points in the vent system.  When the mass of water become large enough, a slug can rush back to the furnace creating a pressure wave that will open the pressure switch.</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The second installation problem is too</a:t>
            </a:r>
            <a:r>
              <a:rPr lang="en-US" baseline="0" dirty="0" smtClean="0"/>
              <a:t> much space between pipe supports.  As water vapor changes to liquid in the vent pipe, it collects at low points.  The pipe will begin to sag between supports under the weight of the water.</a:t>
            </a:r>
          </a:p>
          <a:p>
            <a:endParaRPr lang="en-US" baseline="0" dirty="0" smtClean="0"/>
          </a:p>
          <a:p>
            <a:r>
              <a:rPr lang="en-US" baseline="0" dirty="0" smtClean="0"/>
              <a:t>Water will collect at the low points in the vent pipe.  The mass of water can slosh back and forth in the pipe creating a pressure wave that is picked up by the pressure switch.  The pressure switch can open shut down the furnace.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The third installation problem is a special case of too little slope.  Ninety</a:t>
            </a:r>
            <a:r>
              <a:rPr lang="en-US" baseline="0" dirty="0" smtClean="0"/>
              <a:t> (90) degree elbows tend to be stiff and not allow short sections of horizontal pipe to meet the ¼ inch per foot slope minimum.  It is recommended 45 degree elbows are used where short horizontal offsets are needed near the furnace.</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Good</a:t>
            </a:r>
            <a:r>
              <a:rPr lang="en-US" baseline="0" dirty="0" smtClean="0"/>
              <a:t> vent and combustion air system design will minimize pressure switch tripping, loss of flame sense, no heat calls and customer dissatisfaction.</a:t>
            </a:r>
          </a:p>
          <a:p>
            <a:r>
              <a:rPr lang="en-US" baseline="0" dirty="0" smtClean="0"/>
              <a:t>For further information, please refer to the furnace installation instructions and the latest release of the National or International Fuel Gas Codes.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completes the training on the new 35</a:t>
            </a:r>
            <a:r>
              <a:rPr lang="en-US" baseline="0" dirty="0" smtClean="0"/>
              <a:t> inch</a:t>
            </a:r>
            <a:r>
              <a:rPr lang="en-US" dirty="0" smtClean="0"/>
              <a:t> condensing furnace vent and combustion air system design and installation rules.</a:t>
            </a:r>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The new 35 inch</a:t>
            </a:r>
            <a:r>
              <a:rPr lang="en-US" baseline="0" dirty="0" smtClean="0"/>
              <a:t> </a:t>
            </a:r>
            <a:r>
              <a:rPr lang="en-US" dirty="0" smtClean="0"/>
              <a:t>condensing gas furnace is designed to achieve an ultra high AFUE.  As a result,</a:t>
            </a:r>
            <a:r>
              <a:rPr lang="en-US" baseline="0" dirty="0" smtClean="0"/>
              <a:t> water from burning fuel gas condenses on more surfaces along the flue gas path than prior condensing furnace designs.  The advancement in technology means vent and combustion air system design and installation is more important than ever.  Let’s learn about the condensing furnace design differences and how they impact vent and combustion air system design.</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baseline="0" dirty="0" smtClean="0"/>
              <a:t>Water vapor is formed when fuel gas (natural gas or propane) burns.  The total amount of water vapor formed during combustion is nearly the same between the old and new condensing furnace designs.  However, the new 35 inch furnace removes more heat from the flue gas than prior designs.  So, the flue gas temperature passing into the vent from the new furnace is closer to the temperature at which water changes from vapor to liquid.  </a:t>
            </a:r>
          </a:p>
          <a:p>
            <a:endParaRPr lang="en-US" baseline="0" dirty="0" smtClean="0"/>
          </a:p>
          <a:p>
            <a:r>
              <a:rPr lang="en-US" baseline="0" dirty="0" smtClean="0"/>
              <a:t>The old and new 92 percent AFUE furnaces form a similar amount of liquid water in the secondary heat exchanger.  Liquid water is passed out of the furnace through the condensate drain.  The temperature of the flue gas leaving the new 92 percent furnace is closer to the temperature at which water changes from vapor to liquid than the old 92 percent furnace.  </a:t>
            </a:r>
          </a:p>
          <a:p>
            <a:endParaRPr lang="en-US" baseline="0" dirty="0" smtClean="0"/>
          </a:p>
          <a:p>
            <a:r>
              <a:rPr lang="en-US" baseline="0" dirty="0" smtClean="0"/>
              <a:t>The new modulating furnace has a higher AFUE, around 98 percent.  To achieve 98 percent AFUE, more heat is removed from the flue gas in the secondary heat exchanger.  Therefore, more water vapor changes to liquid in the secondary heat exchanger on a 98 percent AFUE furnace than a 92 percent AFUE furnace.  Since more water is passed out through the condensate drain on a 98 percent AFUE furnace, less water vapor passes into the vent.</a:t>
            </a:r>
          </a:p>
          <a:p>
            <a:endParaRPr lang="en-US" baseline="0" dirty="0" smtClean="0"/>
          </a:p>
          <a:p>
            <a:r>
              <a:rPr lang="en-US" baseline="0" dirty="0" smtClean="0"/>
              <a:t>The temperature of the flue gas passing into the vent from the new furnace is closer to the temperature at which water changes from vapor to liquid than the old furnace.  At lower AFUE ratings, this can result in more liquid water in the vent pipe.  Let’s see how this impacts the vent system.</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The flue gas temperature passing into the vent from the old condensing furnace was hot enough to keep most water in vapor form until after the vent outlet, only small amounts of liquid water collected in the vent pipe.  In contrast, the flue gas temperature passing into the vent from the new furnace design is closer to the temperature at which water changes from vapor to liquid.  Therefore, more water will change to liquid in the vent system with the new furnace design.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r>
              <a:rPr lang="en-US" baseline="0" dirty="0" smtClean="0"/>
              <a:t>Generally, the same amount of water vapor enters the vent between the new and old 92 percent AFUE condensing furnaces.  However, more water vapor will change to liquid in the vent with the new furnace design. </a:t>
            </a:r>
          </a:p>
          <a:p>
            <a:endParaRPr lang="en-US" baseline="0" dirty="0" smtClean="0"/>
          </a:p>
          <a:p>
            <a:r>
              <a:rPr lang="en-US" baseline="0" dirty="0" smtClean="0"/>
              <a:t>The general fuel gas code and our vent and combustion air system requirements have not changed in two decades.  The new furnace was designed to function with a vent system that meets existing vent requirements.  Because more water transitions from vapor to liquid in the vent, proper vent design and installation is more important now than prior condensing furnace designs.  </a:t>
            </a:r>
          </a:p>
          <a:p>
            <a:endParaRPr lang="en-US" baseline="0" dirty="0" smtClean="0"/>
          </a:p>
          <a:p>
            <a:r>
              <a:rPr lang="en-US" baseline="0" dirty="0" smtClean="0"/>
              <a:t>Vent slope is more important.  If a vent system has less than ¼ inch per foot slope toward the furnace and cannot be fixed, a modulating furnace is the best choice because most of the water turns to liquid in the secondary heat exchanger and not the vent.</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The low stage pressure switch,</a:t>
            </a:r>
            <a:r>
              <a:rPr lang="en-US" baseline="0" dirty="0" smtClean="0"/>
              <a:t> called LPS on the wiring diagram, measures the collector box pressure and is a safety switch to stop the furnace from running when the heat exchanger, trap or condensate drain is partially to fully blocked.  When a flue gas passage becomes partially to fully blocked the burners starve for combustion air.  Without the low pressure switch, the burner would make carbon monoxide (also known as CO) that could enter a living space.</a:t>
            </a:r>
          </a:p>
          <a:p>
            <a:endParaRPr lang="en-US" baseline="0" dirty="0" smtClean="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high stage pressure switch, called the HPS on the wiring diagram, measures the inducer housing pressure and is a safety switch to stop the furnace from running when the vent is partially to fully blocked.  Modulating furnaces use collector box pressure to check vent pressure.  When the vent becomes partially to fully blocked the burners starve for combustion air.  Without the high pressure switch, the burner would make carbon monoxide that could enter a living space.</a:t>
            </a:r>
          </a:p>
          <a:p>
            <a:endParaRPr lang="en-US" baseline="0" dirty="0" smtClean="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baseline="0" dirty="0" smtClean="0"/>
          </a:p>
          <a:p>
            <a:r>
              <a:rPr lang="en-US" baseline="0" dirty="0" smtClean="0"/>
              <a:t>Both pressure switches are used to shut down the furnace before carbon monoxide enters the living space.  These pressure switches should not be thought of as “furnace proving” switches since they check for flue gas and condensate drain passage blockage during all stages of heating operation.</a:t>
            </a:r>
          </a:p>
          <a:p>
            <a:endParaRPr lang="en-US" baseline="0" dirty="0" smtClean="0"/>
          </a:p>
          <a:p>
            <a:r>
              <a:rPr lang="en-US" baseline="0" dirty="0" smtClean="0"/>
              <a:t>Status code </a:t>
            </a:r>
            <a:r>
              <a:rPr lang="en-US" baseline="0" dirty="0" smtClean="0"/>
              <a:t>3 </a:t>
            </a:r>
            <a:r>
              <a:rPr lang="en-US" baseline="0" dirty="0" smtClean="0"/>
              <a:t>on single and two-stage condensing furnaces will flash when a flue gas or condensate drain passage in the furnace; vent, combustion air and/or condensate drain pipes become partially to fully blocked .  The high or low pressure switch can trigger a status code </a:t>
            </a:r>
            <a:r>
              <a:rPr lang="en-US" baseline="0" dirty="0" smtClean="0"/>
              <a:t>3.  </a:t>
            </a:r>
            <a:r>
              <a:rPr lang="en-US" baseline="0" dirty="0" smtClean="0"/>
              <a:t>Two-stage furnaces will continue to operate in low stage if the high stage pressure switch does not close.</a:t>
            </a:r>
          </a:p>
          <a:p>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a:t>
            </a:r>
          </a:p>
          <a:p>
            <a:endParaRPr lang="en-US" dirty="0" smtClean="0"/>
          </a:p>
          <a:p>
            <a:r>
              <a:rPr lang="en-US" dirty="0" smtClean="0"/>
              <a:t>Now we would like to review national and international codes that guide vent and combustion air system design and installation.</a:t>
            </a:r>
            <a:endParaRPr lang="en-US" dirty="0"/>
          </a:p>
        </p:txBody>
      </p:sp>
      <p:sp>
        <p:nvSpPr>
          <p:cNvPr id="4" name="Slide Number Placeholder 3"/>
          <p:cNvSpPr>
            <a:spLocks noGrp="1"/>
          </p:cNvSpPr>
          <p:nvPr>
            <p:ph type="sldNum" sz="quarter" idx="10"/>
          </p:nvPr>
        </p:nvSpPr>
        <p:spPr/>
        <p:txBody>
          <a:bodyPr/>
          <a:lstStyle/>
          <a:p>
            <a:pPr>
              <a:defRPr/>
            </a:pPr>
            <a:fld id="{D4E2B468-BBBF-42C0-8A10-6B34AD5C5D8E}"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A9C1BF5-4745-4596-9FDE-440C4A4C38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CF159E20-0BCB-4579-990C-55C601D52A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055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73880457-BEF9-4B39-AA2D-3361C6D3F4F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676400"/>
            <a:ext cx="8610600" cy="4572000"/>
          </a:xfrm>
        </p:spPr>
        <p:txBody>
          <a:bodyPr/>
          <a:lstStyle/>
          <a:p>
            <a:pPr lvl="0"/>
            <a:endParaRPr lang="en-US" noProof="0" dirty="0" smtClean="0"/>
          </a:p>
        </p:txBody>
      </p:sp>
      <p:sp>
        <p:nvSpPr>
          <p:cNvPr id="4" name="Rectangle 10"/>
          <p:cNvSpPr>
            <a:spLocks noGrp="1" noChangeArrowheads="1"/>
          </p:cNvSpPr>
          <p:nvPr>
            <p:ph type="sldNum" sz="quarter" idx="10"/>
          </p:nvPr>
        </p:nvSpPr>
        <p:spPr>
          <a:ln/>
        </p:spPr>
        <p:txBody>
          <a:bodyPr/>
          <a:lstStyle>
            <a:lvl1pPr>
              <a:defRPr/>
            </a:lvl1pPr>
          </a:lstStyle>
          <a:p>
            <a:pPr>
              <a:defRPr/>
            </a:pPr>
            <a:fld id="{26AEE37C-D5EB-4D12-8940-7EE535EBE1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C8688734-02CC-462B-9E0A-3061C8A1410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FDD090F5-0F65-4BF8-89AF-71D1744422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39DBA8E7-9BA2-4D01-8825-5E0673D46E4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12FDDEF9-6FD1-41EE-9850-7E6BFB22F70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5315170B-A28C-44C6-935A-24C6B28891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031E243-973E-4B49-A7A3-E1FA76593FB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44ADFC2B-3F8E-40BE-9C48-E709F5EF5FA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DC7AE6C5-DA7A-4FF2-BDA3-512EEF4EC2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228600" y="1676400"/>
            <a:ext cx="8610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Line 8"/>
          <p:cNvSpPr>
            <a:spLocks noChangeShapeType="1"/>
          </p:cNvSpPr>
          <p:nvPr/>
        </p:nvSpPr>
        <p:spPr bwMode="auto">
          <a:xfrm>
            <a:off x="301625" y="842963"/>
            <a:ext cx="8550275" cy="0"/>
          </a:xfrm>
          <a:prstGeom prst="line">
            <a:avLst/>
          </a:prstGeom>
          <a:noFill/>
          <a:ln w="50800">
            <a:solidFill>
              <a:schemeClr val="tx2"/>
            </a:solidFill>
            <a:round/>
            <a:headEnd/>
            <a:tailEnd/>
          </a:ln>
          <a:effectLst/>
        </p:spPr>
        <p:txBody>
          <a:bodyPr wrap="none" anchor="ctr"/>
          <a:lstStyle/>
          <a:p>
            <a:pPr>
              <a:defRPr/>
            </a:pPr>
            <a:endParaRPr lang="en-US" dirty="0"/>
          </a:p>
        </p:txBody>
      </p:sp>
      <p:sp>
        <p:nvSpPr>
          <p:cNvPr id="1028" name="Rectangle 9"/>
          <p:cNvSpPr>
            <a:spLocks noGrp="1" noChangeArrowheads="1"/>
          </p:cNvSpPr>
          <p:nvPr>
            <p:ph type="title"/>
          </p:nvPr>
        </p:nvSpPr>
        <p:spPr bwMode="auto">
          <a:xfrm>
            <a:off x="228600" y="304800"/>
            <a:ext cx="8610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34" name="Rectangle 10"/>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99244974-E5BD-466F-9E7C-73CF4CB967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696686" y="60861"/>
            <a:ext cx="8044543" cy="2223861"/>
          </a:xfrm>
        </p:spPr>
        <p:txBody>
          <a:bodyPr>
            <a:noAutofit/>
          </a:bodyPr>
          <a:lstStyle/>
          <a:p>
            <a:pPr algn="ctr"/>
            <a:r>
              <a:rPr lang="en-US" sz="2800" b="1" dirty="0" smtClean="0"/>
              <a:t>35” CONDENSING GAS FURNACES</a:t>
            </a:r>
            <a:br>
              <a:rPr lang="en-US" sz="2800" b="1" dirty="0" smtClean="0"/>
            </a:br>
            <a:r>
              <a:rPr lang="en-US" sz="2800" b="1" dirty="0" smtClean="0"/>
              <a:t/>
            </a:r>
            <a:br>
              <a:rPr lang="en-US" sz="2800" b="1" dirty="0" smtClean="0"/>
            </a:br>
            <a:r>
              <a:rPr lang="en-US" sz="2800" b="1" dirty="0" smtClean="0"/>
              <a:t>Vent and Combustion Air System </a:t>
            </a:r>
            <a:br>
              <a:rPr lang="en-US" sz="2800" b="1" dirty="0" smtClean="0"/>
            </a:br>
            <a:r>
              <a:rPr lang="en-US" sz="2800" b="1" dirty="0" smtClean="0"/>
              <a:t>Design &amp; Installation</a:t>
            </a:r>
          </a:p>
        </p:txBody>
      </p: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a:t>
            </a:fld>
            <a:endParaRPr lang="en-US" dirty="0">
              <a:solidFill>
                <a:prstClr val="black">
                  <a:tint val="75000"/>
                </a:prstClr>
              </a:solidFill>
            </a:endParaRPr>
          </a:p>
        </p:txBody>
      </p:sp>
      <p:sp>
        <p:nvSpPr>
          <p:cNvPr id="2" name="TextBox 1"/>
          <p:cNvSpPr txBox="1"/>
          <p:nvPr/>
        </p:nvSpPr>
        <p:spPr>
          <a:xfrm>
            <a:off x="1000132" y="3124199"/>
            <a:ext cx="6922088" cy="646331"/>
          </a:xfrm>
          <a:prstGeom prst="rect">
            <a:avLst/>
          </a:prstGeom>
          <a:solidFill>
            <a:srgbClr val="FFC000"/>
          </a:solidFill>
        </p:spPr>
        <p:txBody>
          <a:bodyPr wrap="none" rtlCol="0">
            <a:spAutoFit/>
          </a:bodyPr>
          <a:lstStyle/>
          <a:p>
            <a:r>
              <a:rPr lang="en-US" sz="3600" dirty="0" smtClean="0"/>
              <a:t>Add Distributor Art and Text Here</a:t>
            </a:r>
            <a:endParaRPr lang="en-US" sz="3600" dirty="0"/>
          </a:p>
        </p:txBody>
      </p:sp>
    </p:spTree>
    <p:extLst>
      <p:ext uri="{BB962C8B-B14F-4D97-AF65-F5344CB8AC3E}">
        <p14:creationId xmlns:p14="http://schemas.microsoft.com/office/powerpoint/2010/main" val="3594676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10</a:t>
            </a:fld>
            <a:endParaRPr lang="en-US" dirty="0">
              <a:solidFill>
                <a:prstClr val="black">
                  <a:tint val="75000"/>
                </a:prstClr>
              </a:solidFill>
            </a:endParaRPr>
          </a:p>
        </p:txBody>
      </p:sp>
      <p:sp>
        <p:nvSpPr>
          <p:cNvPr id="4" name="TextBox 3"/>
          <p:cNvSpPr txBox="1"/>
          <p:nvPr/>
        </p:nvSpPr>
        <p:spPr>
          <a:xfrm>
            <a:off x="304800" y="1514562"/>
            <a:ext cx="6553199" cy="830997"/>
          </a:xfrm>
          <a:prstGeom prst="rect">
            <a:avLst/>
          </a:prstGeom>
          <a:noFill/>
        </p:spPr>
        <p:txBody>
          <a:bodyPr wrap="square" rtlCol="0">
            <a:spAutoFit/>
          </a:bodyPr>
          <a:lstStyle/>
          <a:p>
            <a:pPr algn="l"/>
            <a:r>
              <a:rPr lang="en-US" b="1" dirty="0" smtClean="0"/>
              <a:t>National Standard Plumbing Code 2009</a:t>
            </a:r>
          </a:p>
          <a:p>
            <a:pPr algn="l"/>
            <a:r>
              <a:rPr lang="en-US" b="1" dirty="0" smtClean="0"/>
              <a:t>International Plumbing Code 2012</a:t>
            </a:r>
            <a:endParaRPr lang="en-US" b="1" dirty="0"/>
          </a:p>
        </p:txBody>
      </p:sp>
      <p:sp>
        <p:nvSpPr>
          <p:cNvPr id="12" name="Rectangle 2"/>
          <p:cNvSpPr>
            <a:spLocks noGrp="1" noChangeArrowheads="1"/>
          </p:cNvSpPr>
          <p:nvPr>
            <p:ph type="title"/>
          </p:nvPr>
        </p:nvSpPr>
        <p:spPr>
          <a:xfrm>
            <a:off x="228600" y="304808"/>
            <a:ext cx="8610600" cy="1066800"/>
          </a:xfrm>
        </p:spPr>
        <p:txBody>
          <a:bodyPr>
            <a:normAutofit/>
          </a:bodyPr>
          <a:lstStyle/>
          <a:p>
            <a:pPr lvl="0"/>
            <a:r>
              <a:rPr lang="en-US" sz="2800" dirty="0"/>
              <a:t>Vent and Combustion Air Design and Installation</a:t>
            </a:r>
            <a:r>
              <a:rPr lang="en-US" sz="2800" dirty="0" smtClean="0"/>
              <a:t/>
            </a:r>
            <a:br>
              <a:rPr lang="en-US" sz="2800" dirty="0" smtClean="0"/>
            </a:br>
            <a:r>
              <a:rPr lang="en-US" sz="2800" dirty="0" smtClean="0"/>
              <a:t>Plumbing Codes and Furnace Vent Systems </a:t>
            </a:r>
          </a:p>
        </p:txBody>
      </p:sp>
      <p:sp>
        <p:nvSpPr>
          <p:cNvPr id="10" name="TextBox 9"/>
          <p:cNvSpPr txBox="1"/>
          <p:nvPr/>
        </p:nvSpPr>
        <p:spPr>
          <a:xfrm>
            <a:off x="304800" y="2508338"/>
            <a:ext cx="8585522" cy="3262432"/>
          </a:xfrm>
          <a:prstGeom prst="rect">
            <a:avLst/>
          </a:prstGeom>
          <a:noFill/>
        </p:spPr>
        <p:txBody>
          <a:bodyPr wrap="square" rtlCol="0">
            <a:spAutoFit/>
          </a:bodyPr>
          <a:lstStyle/>
          <a:p>
            <a:pPr lvl="1" algn="l"/>
            <a:r>
              <a:rPr lang="en-US" sz="2000" dirty="0" smtClean="0"/>
              <a:t>NSPC plumbing definition excludes piping for ‘environmental control’.</a:t>
            </a:r>
          </a:p>
          <a:p>
            <a:pPr lvl="1" algn="l"/>
            <a:r>
              <a:rPr lang="en-US" sz="2000" dirty="0" smtClean="0"/>
              <a:t>IPC plumbing definition excludes fuel </a:t>
            </a:r>
            <a:r>
              <a:rPr lang="en-US" sz="2000" dirty="0"/>
              <a:t>gas appliance exhaust or combustion air</a:t>
            </a:r>
            <a:r>
              <a:rPr lang="en-US" sz="2000" dirty="0" smtClean="0"/>
              <a:t>.</a:t>
            </a:r>
          </a:p>
          <a:p>
            <a:pPr lvl="1" algn="l"/>
            <a:endParaRPr lang="en-US" sz="2000" dirty="0"/>
          </a:p>
          <a:p>
            <a:pPr lvl="1" algn="l"/>
            <a:r>
              <a:rPr lang="en-US" sz="2000" dirty="0"/>
              <a:t>NSPC vent definitions do not refer to fuel gas appliance exhaust.</a:t>
            </a:r>
          </a:p>
          <a:p>
            <a:pPr lvl="1" algn="l"/>
            <a:r>
              <a:rPr lang="en-US" sz="2000" dirty="0"/>
              <a:t>IPC vent definitions do not include fuel gas appliance exhaust or combustion air</a:t>
            </a:r>
            <a:r>
              <a:rPr lang="en-US" sz="2000" dirty="0" smtClean="0"/>
              <a:t>.</a:t>
            </a:r>
          </a:p>
          <a:p>
            <a:pPr algn="l"/>
            <a:endParaRPr lang="en-US" sz="1800" b="1" dirty="0">
              <a:solidFill>
                <a:srgbClr val="EC0A04"/>
              </a:solidFill>
            </a:endParaRPr>
          </a:p>
          <a:p>
            <a:pPr algn="l"/>
            <a:r>
              <a:rPr lang="en-US" b="1" dirty="0" smtClean="0"/>
              <a:t>The National and </a:t>
            </a:r>
            <a:r>
              <a:rPr lang="en-US" b="1" dirty="0"/>
              <a:t>International </a:t>
            </a:r>
            <a:r>
              <a:rPr lang="en-US" b="1" dirty="0" smtClean="0"/>
              <a:t>Plumbing Codes do not apply to gas furnace vent systems.</a:t>
            </a:r>
            <a:endParaRPr lang="en-US" b="1" dirty="0"/>
          </a:p>
        </p:txBody>
      </p:sp>
    </p:spTree>
    <p:extLst>
      <p:ext uri="{BB962C8B-B14F-4D97-AF65-F5344CB8AC3E}">
        <p14:creationId xmlns:p14="http://schemas.microsoft.com/office/powerpoint/2010/main" val="3170017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810625" cy="1066800"/>
          </a:xfrm>
        </p:spPr>
        <p:txBody>
          <a:bodyPr>
            <a:normAutofit/>
          </a:bodyPr>
          <a:lstStyle/>
          <a:p>
            <a:r>
              <a:rPr lang="en-US" sz="2800" dirty="0"/>
              <a:t>Vent and Combustion Air Design and Installation </a:t>
            </a:r>
            <a:r>
              <a:rPr lang="en-US" sz="2800" dirty="0" smtClean="0"/>
              <a:t/>
            </a:r>
            <a:br>
              <a:rPr lang="en-US" sz="2800" dirty="0" smtClean="0"/>
            </a:br>
            <a:r>
              <a:rPr lang="en-US" sz="2800" dirty="0" smtClean="0"/>
              <a:t>Fuel Gas Codes and Furnace Vent Systems</a:t>
            </a:r>
          </a:p>
        </p:txBody>
      </p: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11</a:t>
            </a:fld>
            <a:endParaRPr lang="en-US" dirty="0">
              <a:solidFill>
                <a:prstClr val="black">
                  <a:tint val="75000"/>
                </a:prstClr>
              </a:solidFill>
            </a:endParaRPr>
          </a:p>
        </p:txBody>
      </p:sp>
      <p:sp>
        <p:nvSpPr>
          <p:cNvPr id="12" name="Content Placeholder 2"/>
          <p:cNvSpPr txBox="1">
            <a:spLocks/>
          </p:cNvSpPr>
          <p:nvPr/>
        </p:nvSpPr>
        <p:spPr>
          <a:xfrm>
            <a:off x="203200" y="1536700"/>
            <a:ext cx="8636000" cy="501352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0"/>
              </a:spcBef>
              <a:spcAft>
                <a:spcPts val="0"/>
              </a:spcAft>
              <a:buClrTx/>
              <a:buSzTx/>
              <a:tabLst/>
              <a:defRPr/>
            </a:pPr>
            <a:endParaRPr lang="en-US" sz="1800" dirty="0" smtClean="0">
              <a:latin typeface="+mn-lt"/>
            </a:endParaRPr>
          </a:p>
        </p:txBody>
      </p:sp>
      <p:sp>
        <p:nvSpPr>
          <p:cNvPr id="14" name="Content Placeholder 2"/>
          <p:cNvSpPr txBox="1">
            <a:spLocks/>
          </p:cNvSpPr>
          <p:nvPr/>
        </p:nvSpPr>
        <p:spPr>
          <a:xfrm>
            <a:off x="301042" y="2547242"/>
            <a:ext cx="8842958" cy="4060386"/>
          </a:xfrm>
          <a:prstGeom prst="rect">
            <a:avLst/>
          </a:prstGeom>
        </p:spPr>
        <p:txBody>
          <a:bodyPr vert="horz" lIns="91440" tIns="45720" rIns="91440" bIns="45720" rtlCol="0">
            <a:noAutofit/>
          </a:bodyPr>
          <a:lstStyle/>
          <a:p>
            <a:pPr lvl="1" algn="l" fontAlgn="auto">
              <a:spcBef>
                <a:spcPts val="0"/>
              </a:spcBef>
              <a:spcAft>
                <a:spcPts val="0"/>
              </a:spcAft>
              <a:defRPr/>
            </a:pPr>
            <a:r>
              <a:rPr lang="en-US" sz="2000" dirty="0" smtClean="0">
                <a:latin typeface="+mn-lt"/>
              </a:rPr>
              <a:t>NFGC and IGFC refer to manufacturer’s Installation Instructions for vent design, sizing and installation.</a:t>
            </a:r>
          </a:p>
          <a:p>
            <a:pPr lvl="1" algn="l" fontAlgn="auto">
              <a:spcBef>
                <a:spcPts val="0"/>
              </a:spcBef>
              <a:spcAft>
                <a:spcPts val="0"/>
              </a:spcAft>
              <a:defRPr/>
            </a:pPr>
            <a:endParaRPr lang="en-US" sz="1000" dirty="0" smtClean="0">
              <a:latin typeface="+mn-lt"/>
            </a:endParaRPr>
          </a:p>
          <a:p>
            <a:pPr lvl="1" algn="l" fontAlgn="auto">
              <a:spcBef>
                <a:spcPts val="0"/>
              </a:spcBef>
              <a:spcAft>
                <a:spcPts val="0"/>
              </a:spcAft>
              <a:defRPr/>
            </a:pPr>
            <a:r>
              <a:rPr lang="en-US" sz="2000" dirty="0"/>
              <a:t>IFGC refers to manufacturer’s Installation </a:t>
            </a:r>
            <a:r>
              <a:rPr lang="en-US" sz="2000" dirty="0" smtClean="0"/>
              <a:t>Instructions </a:t>
            </a:r>
            <a:r>
              <a:rPr lang="en-US" sz="2000" dirty="0"/>
              <a:t>for vent </a:t>
            </a:r>
            <a:r>
              <a:rPr lang="en-US" sz="2000" dirty="0" smtClean="0"/>
              <a:t>support, combustion and ventilation air </a:t>
            </a:r>
            <a:r>
              <a:rPr lang="en-US" sz="2000" dirty="0"/>
              <a:t>requirements</a:t>
            </a:r>
            <a:endParaRPr lang="en-US" sz="2000" dirty="0" smtClean="0"/>
          </a:p>
          <a:p>
            <a:pPr lvl="1" algn="l" fontAlgn="auto">
              <a:spcBef>
                <a:spcPts val="0"/>
              </a:spcBef>
              <a:spcAft>
                <a:spcPts val="0"/>
              </a:spcAft>
              <a:defRPr/>
            </a:pPr>
            <a:endParaRPr lang="en-US" sz="1000" dirty="0"/>
          </a:p>
          <a:p>
            <a:pPr lvl="1" algn="l" fontAlgn="auto">
              <a:spcBef>
                <a:spcPts val="0"/>
              </a:spcBef>
              <a:spcAft>
                <a:spcPts val="0"/>
              </a:spcAft>
              <a:defRPr/>
            </a:pPr>
            <a:r>
              <a:rPr lang="en-US" sz="2000" dirty="0"/>
              <a:t>Vent and combustion air termination location is specified in NFGC</a:t>
            </a:r>
            <a:r>
              <a:rPr lang="en-US" sz="2000" dirty="0" smtClean="0"/>
              <a:t>.</a:t>
            </a:r>
          </a:p>
          <a:p>
            <a:pPr lvl="1" algn="l" fontAlgn="auto">
              <a:spcBef>
                <a:spcPts val="0"/>
              </a:spcBef>
              <a:spcAft>
                <a:spcPts val="0"/>
              </a:spcAft>
              <a:defRPr/>
            </a:pPr>
            <a:endParaRPr lang="en-US" sz="1000" dirty="0"/>
          </a:p>
          <a:p>
            <a:pPr lvl="1" algn="l" fontAlgn="auto">
              <a:spcBef>
                <a:spcPts val="0"/>
              </a:spcBef>
              <a:spcAft>
                <a:spcPts val="0"/>
              </a:spcAft>
              <a:defRPr/>
            </a:pPr>
            <a:r>
              <a:rPr lang="en-US" sz="2000" dirty="0"/>
              <a:t>Make-up and combustion air </a:t>
            </a:r>
            <a:r>
              <a:rPr lang="en-US" sz="2000" dirty="0" smtClean="0"/>
              <a:t>is specified </a:t>
            </a:r>
            <a:r>
              <a:rPr lang="en-US" sz="2000" dirty="0"/>
              <a:t>in IFGC</a:t>
            </a:r>
            <a:r>
              <a:rPr lang="en-US" sz="2000" dirty="0" smtClean="0"/>
              <a:t>.</a:t>
            </a:r>
          </a:p>
          <a:p>
            <a:pPr algn="l" fontAlgn="auto">
              <a:spcBef>
                <a:spcPts val="0"/>
              </a:spcBef>
              <a:spcAft>
                <a:spcPts val="0"/>
              </a:spcAft>
              <a:defRPr/>
            </a:pPr>
            <a:endParaRPr lang="en-US" sz="1400" b="1" dirty="0" smtClean="0">
              <a:solidFill>
                <a:srgbClr val="FF0000"/>
              </a:solidFill>
            </a:endParaRPr>
          </a:p>
          <a:p>
            <a:pPr algn="l" fontAlgn="auto">
              <a:spcBef>
                <a:spcPts val="0"/>
              </a:spcBef>
              <a:spcAft>
                <a:spcPts val="0"/>
              </a:spcAft>
              <a:defRPr/>
            </a:pPr>
            <a:r>
              <a:rPr lang="en-US" b="1" dirty="0" smtClean="0"/>
              <a:t>Refer to National and International Fuel Gas Codes and manufacturer’s Installation Instructions for vent, combustion air, ventilation and make-up air design</a:t>
            </a:r>
            <a:r>
              <a:rPr lang="en-US" b="1" dirty="0"/>
              <a:t> </a:t>
            </a:r>
            <a:r>
              <a:rPr lang="en-US" b="1" dirty="0" smtClean="0"/>
              <a:t>and installation.</a:t>
            </a:r>
            <a:endParaRPr lang="en-US" sz="2000" b="1" dirty="0">
              <a:solidFill>
                <a:srgbClr val="FF0000"/>
              </a:solidFill>
            </a:endParaRPr>
          </a:p>
        </p:txBody>
      </p:sp>
      <p:sp>
        <p:nvSpPr>
          <p:cNvPr id="11" name="Slide Number Placeholder 8"/>
          <p:cNvSpPr txBox="1">
            <a:spLocks/>
          </p:cNvSpPr>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26AEE37C-D5EB-4D12-8940-7EE535EBE1E4}" type="slidenum">
              <a:rPr lang="en-US" smtClean="0">
                <a:solidFill>
                  <a:prstClr val="black">
                    <a:tint val="75000"/>
                  </a:prstClr>
                </a:solidFill>
              </a:rPr>
              <a:pPr>
                <a:defRPr/>
              </a:pPr>
              <a:t>11</a:t>
            </a:fld>
            <a:endParaRPr lang="en-US" dirty="0">
              <a:solidFill>
                <a:prstClr val="black">
                  <a:tint val="75000"/>
                </a:prstClr>
              </a:solidFill>
            </a:endParaRPr>
          </a:p>
        </p:txBody>
      </p:sp>
      <p:sp>
        <p:nvSpPr>
          <p:cNvPr id="15" name="Content Placeholder 2"/>
          <p:cNvSpPr txBox="1">
            <a:spLocks/>
          </p:cNvSpPr>
          <p:nvPr/>
        </p:nvSpPr>
        <p:spPr>
          <a:xfrm>
            <a:off x="203200" y="1536700"/>
            <a:ext cx="8636000" cy="501352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0"/>
              </a:spcBef>
              <a:spcAft>
                <a:spcPts val="0"/>
              </a:spcAft>
              <a:buClrTx/>
              <a:buSzTx/>
              <a:tabLst/>
              <a:defRPr/>
            </a:pPr>
            <a:endParaRPr lang="en-US" sz="1800" dirty="0" smtClean="0">
              <a:latin typeface="+mn-lt"/>
            </a:endParaRPr>
          </a:p>
        </p:txBody>
      </p:sp>
      <p:sp>
        <p:nvSpPr>
          <p:cNvPr id="3" name="Rectangle 2"/>
          <p:cNvSpPr/>
          <p:nvPr/>
        </p:nvSpPr>
        <p:spPr>
          <a:xfrm>
            <a:off x="304800" y="1427841"/>
            <a:ext cx="8721336" cy="1015663"/>
          </a:xfrm>
          <a:prstGeom prst="rect">
            <a:avLst/>
          </a:prstGeom>
        </p:spPr>
        <p:txBody>
          <a:bodyPr wrap="square">
            <a:spAutoFit/>
          </a:bodyPr>
          <a:lstStyle/>
          <a:p>
            <a:pPr algn="l"/>
            <a:r>
              <a:rPr lang="en-US" b="1" dirty="0"/>
              <a:t>NATIONAL FUEL GAS CODE 2012 </a:t>
            </a:r>
            <a:r>
              <a:rPr lang="en-US" sz="1800" b="1" dirty="0"/>
              <a:t>ANSI Z223.1, NFPA 54 </a:t>
            </a:r>
            <a:endParaRPr lang="en-US" b="1" dirty="0" smtClean="0"/>
          </a:p>
          <a:p>
            <a:pPr algn="l"/>
            <a:r>
              <a:rPr lang="en-US" b="1" dirty="0" smtClean="0"/>
              <a:t>INTERNATIONAL </a:t>
            </a:r>
            <a:r>
              <a:rPr lang="en-US" b="1" dirty="0"/>
              <a:t>FUEL GAS CODE </a:t>
            </a:r>
            <a:r>
              <a:rPr lang="en-US" b="1" dirty="0" smtClean="0"/>
              <a:t>2012*</a:t>
            </a:r>
          </a:p>
          <a:p>
            <a:pPr algn="l"/>
            <a:r>
              <a:rPr lang="en-US" sz="1200" b="1" dirty="0"/>
              <a:t>*IFGC applies to residential gas furnaces in 1 or 2 family dwellings and townhouses</a:t>
            </a:r>
            <a:r>
              <a:rPr lang="en-US" sz="1200" b="1" dirty="0" smtClean="0"/>
              <a:t>.</a:t>
            </a:r>
            <a:endParaRPr lang="en-US" sz="1600" b="1" dirty="0"/>
          </a:p>
        </p:txBody>
      </p:sp>
    </p:spTree>
    <p:extLst>
      <p:ext uri="{BB962C8B-B14F-4D97-AF65-F5344CB8AC3E}">
        <p14:creationId xmlns:p14="http://schemas.microsoft.com/office/powerpoint/2010/main" val="329478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12</a:t>
            </a:fld>
            <a:endParaRPr lang="en-US" dirty="0">
              <a:solidFill>
                <a:prstClr val="black">
                  <a:tint val="75000"/>
                </a:prstClr>
              </a:solidFill>
            </a:endParaRPr>
          </a:p>
        </p:txBody>
      </p:sp>
      <p:sp>
        <p:nvSpPr>
          <p:cNvPr id="4" name="TextBox 3"/>
          <p:cNvSpPr txBox="1"/>
          <p:nvPr/>
        </p:nvSpPr>
        <p:spPr>
          <a:xfrm>
            <a:off x="1208314" y="2409355"/>
            <a:ext cx="6705600" cy="2062103"/>
          </a:xfrm>
          <a:prstGeom prst="rect">
            <a:avLst/>
          </a:prstGeom>
          <a:noFill/>
        </p:spPr>
        <p:txBody>
          <a:bodyPr wrap="square" rtlCol="0">
            <a:spAutoFit/>
          </a:bodyPr>
          <a:lstStyle/>
          <a:p>
            <a:r>
              <a:rPr lang="en-US" sz="3200" dirty="0" smtClean="0"/>
              <a:t>Section 3</a:t>
            </a:r>
          </a:p>
          <a:p>
            <a:endParaRPr lang="en-US" sz="3200" dirty="0" smtClean="0"/>
          </a:p>
          <a:p>
            <a:r>
              <a:rPr lang="en-US" sz="3200" dirty="0" smtClean="0"/>
              <a:t>Vent and Combustion Air System Design Rules</a:t>
            </a:r>
            <a:endParaRPr lang="en-US" sz="3200" dirty="0"/>
          </a:p>
        </p:txBody>
      </p:sp>
      <p:sp>
        <p:nvSpPr>
          <p:cNvPr id="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287180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3842090"/>
            <a:ext cx="8475133" cy="24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Vent Design Rules</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13</a:t>
            </a:fld>
            <a:endParaRPr lang="en-US" dirty="0">
              <a:solidFill>
                <a:prstClr val="black">
                  <a:tint val="75000"/>
                </a:prstClr>
              </a:solidFill>
            </a:endParaRPr>
          </a:p>
        </p:txBody>
      </p:sp>
      <p:sp>
        <p:nvSpPr>
          <p:cNvPr id="39" name="TextBox 38"/>
          <p:cNvSpPr txBox="1"/>
          <p:nvPr/>
        </p:nvSpPr>
        <p:spPr>
          <a:xfrm>
            <a:off x="304800" y="1457859"/>
            <a:ext cx="8534400" cy="369332"/>
          </a:xfrm>
          <a:prstGeom prst="rect">
            <a:avLst/>
          </a:prstGeom>
          <a:solidFill>
            <a:srgbClr val="FFFF00"/>
          </a:solidFill>
          <a:ln>
            <a:solidFill>
              <a:schemeClr val="tx1"/>
            </a:solidFill>
          </a:ln>
        </p:spPr>
        <p:txBody>
          <a:bodyPr wrap="square" rtlCol="0">
            <a:spAutoFit/>
          </a:bodyPr>
          <a:lstStyle/>
          <a:p>
            <a:pPr algn="l"/>
            <a:r>
              <a:rPr lang="en-US" sz="1800" dirty="0" smtClean="0"/>
              <a:t>Do not exceed the maximum equivalent vent length in the Installation Instructions.</a:t>
            </a:r>
          </a:p>
        </p:txBody>
      </p:sp>
      <p:cxnSp>
        <p:nvCxnSpPr>
          <p:cNvPr id="74" name="Straight Arrow Connector 73"/>
          <p:cNvCxnSpPr>
            <a:stCxn id="39" idx="2"/>
            <a:endCxn id="32" idx="0"/>
          </p:cNvCxnSpPr>
          <p:nvPr/>
        </p:nvCxnSpPr>
        <p:spPr bwMode="auto">
          <a:xfrm>
            <a:off x="4572000" y="1827191"/>
            <a:ext cx="0" cy="35078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2" name="TextBox 31"/>
          <p:cNvSpPr txBox="1"/>
          <p:nvPr/>
        </p:nvSpPr>
        <p:spPr>
          <a:xfrm>
            <a:off x="304800" y="2177977"/>
            <a:ext cx="8534400" cy="646331"/>
          </a:xfrm>
          <a:prstGeom prst="rect">
            <a:avLst/>
          </a:prstGeom>
          <a:noFill/>
          <a:ln>
            <a:solidFill>
              <a:schemeClr val="tx1"/>
            </a:solidFill>
          </a:ln>
        </p:spPr>
        <p:txBody>
          <a:bodyPr wrap="square" rtlCol="0">
            <a:spAutoFit/>
          </a:bodyPr>
          <a:lstStyle/>
          <a:p>
            <a:pPr algn="l"/>
            <a:r>
              <a:rPr lang="en-US" sz="1800" b="1" dirty="0" smtClean="0"/>
              <a:t>Affect on Operation</a:t>
            </a:r>
            <a:r>
              <a:rPr lang="en-US" sz="1800" dirty="0" smtClean="0"/>
              <a:t>: Vent system pressure drop is too high.  Burners starved of combustion air resulting in incomplete combustion.</a:t>
            </a:r>
          </a:p>
        </p:txBody>
      </p:sp>
      <p:sp>
        <p:nvSpPr>
          <p:cNvPr id="2" name="TextBox 1"/>
          <p:cNvSpPr txBox="1"/>
          <p:nvPr/>
        </p:nvSpPr>
        <p:spPr>
          <a:xfrm>
            <a:off x="2236493" y="3471331"/>
            <a:ext cx="4737258" cy="369332"/>
          </a:xfrm>
          <a:prstGeom prst="rect">
            <a:avLst/>
          </a:prstGeom>
          <a:noFill/>
        </p:spPr>
        <p:txBody>
          <a:bodyPr wrap="none" rtlCol="0">
            <a:spAutoFit/>
          </a:bodyPr>
          <a:lstStyle/>
          <a:p>
            <a:r>
              <a:rPr lang="en-US" sz="1800" dirty="0" smtClean="0"/>
              <a:t>Maximum Equivalent Vent Length (Example)</a:t>
            </a:r>
            <a:endParaRPr lang="en-US" sz="1800" dirty="0"/>
          </a:p>
        </p:txBody>
      </p:sp>
      <p:sp>
        <p:nvSpPr>
          <p:cNvPr id="13" name="Oval 12"/>
          <p:cNvSpPr/>
          <p:nvPr/>
        </p:nvSpPr>
        <p:spPr bwMode="auto">
          <a:xfrm>
            <a:off x="1833033" y="4463233"/>
            <a:ext cx="325966" cy="279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3357033" y="4463233"/>
            <a:ext cx="325966" cy="27940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27714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3842090"/>
            <a:ext cx="8475133" cy="24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Vent Design Rules</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14</a:t>
            </a:fld>
            <a:endParaRPr lang="en-US" dirty="0">
              <a:solidFill>
                <a:prstClr val="black">
                  <a:tint val="75000"/>
                </a:prstClr>
              </a:solidFill>
            </a:endParaRPr>
          </a:p>
        </p:txBody>
      </p:sp>
      <p:cxnSp>
        <p:nvCxnSpPr>
          <p:cNvPr id="70" name="Straight Arrow Connector 69"/>
          <p:cNvCxnSpPr>
            <a:stCxn id="37" idx="2"/>
            <a:endCxn id="38" idx="0"/>
          </p:cNvCxnSpPr>
          <p:nvPr/>
        </p:nvCxnSpPr>
        <p:spPr bwMode="auto">
          <a:xfrm>
            <a:off x="4572000" y="1830378"/>
            <a:ext cx="0" cy="31404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TextBox 36"/>
          <p:cNvSpPr txBox="1"/>
          <p:nvPr/>
        </p:nvSpPr>
        <p:spPr>
          <a:xfrm>
            <a:off x="304800" y="1461046"/>
            <a:ext cx="8534399" cy="369332"/>
          </a:xfrm>
          <a:prstGeom prst="rect">
            <a:avLst/>
          </a:prstGeom>
          <a:solidFill>
            <a:srgbClr val="FFFF00"/>
          </a:solidFill>
          <a:ln>
            <a:solidFill>
              <a:schemeClr val="tx1"/>
            </a:solidFill>
          </a:ln>
        </p:spPr>
        <p:txBody>
          <a:bodyPr wrap="square" rtlCol="0">
            <a:spAutoFit/>
          </a:bodyPr>
          <a:lstStyle/>
          <a:p>
            <a:pPr algn="l"/>
            <a:r>
              <a:rPr lang="en-US" sz="1800" dirty="0" smtClean="0"/>
              <a:t>Use the smallest practical vent diameter listed in the Installation Instructions.</a:t>
            </a:r>
          </a:p>
        </p:txBody>
      </p:sp>
      <p:sp>
        <p:nvSpPr>
          <p:cNvPr id="38" name="TextBox 37"/>
          <p:cNvSpPr txBox="1"/>
          <p:nvPr/>
        </p:nvSpPr>
        <p:spPr>
          <a:xfrm>
            <a:off x="304800" y="2144426"/>
            <a:ext cx="8534400" cy="646331"/>
          </a:xfrm>
          <a:prstGeom prst="rect">
            <a:avLst/>
          </a:prstGeom>
          <a:noFill/>
          <a:ln>
            <a:solidFill>
              <a:schemeClr val="tx1"/>
            </a:solidFill>
          </a:ln>
        </p:spPr>
        <p:txBody>
          <a:bodyPr wrap="square" rtlCol="0">
            <a:spAutoFit/>
          </a:bodyPr>
          <a:lstStyle/>
          <a:p>
            <a:pPr algn="l"/>
            <a:r>
              <a:rPr lang="en-US" sz="1800" b="1" dirty="0" smtClean="0"/>
              <a:t>Affect on Operation</a:t>
            </a:r>
            <a:r>
              <a:rPr lang="en-US" sz="1800" dirty="0" smtClean="0"/>
              <a:t>:  Vent system pressure drop is too low.  Too much combustion air causes an unstable flame.</a:t>
            </a:r>
          </a:p>
        </p:txBody>
      </p:sp>
      <p:sp>
        <p:nvSpPr>
          <p:cNvPr id="15" name="Oval 14"/>
          <p:cNvSpPr/>
          <p:nvPr/>
        </p:nvSpPr>
        <p:spPr bwMode="auto">
          <a:xfrm>
            <a:off x="3348565" y="4463233"/>
            <a:ext cx="325966" cy="27940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5145811" y="4456067"/>
            <a:ext cx="325966" cy="279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2236493" y="3471331"/>
            <a:ext cx="4737258" cy="369332"/>
          </a:xfrm>
          <a:prstGeom prst="rect">
            <a:avLst/>
          </a:prstGeom>
          <a:noFill/>
        </p:spPr>
        <p:txBody>
          <a:bodyPr wrap="none" rtlCol="0">
            <a:spAutoFit/>
          </a:bodyPr>
          <a:lstStyle/>
          <a:p>
            <a:r>
              <a:rPr lang="en-US" sz="1800" dirty="0" smtClean="0"/>
              <a:t>Maximum Equivalent Vent Length (Example)</a:t>
            </a:r>
            <a:endParaRPr lang="en-US" sz="1800" dirty="0"/>
          </a:p>
        </p:txBody>
      </p:sp>
    </p:spTree>
    <p:extLst>
      <p:ext uri="{BB962C8B-B14F-4D97-AF65-F5344CB8AC3E}">
        <p14:creationId xmlns:p14="http://schemas.microsoft.com/office/powerpoint/2010/main" val="2010548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a:t>Vent Design Rules</a:t>
            </a:r>
            <a:endParaRPr lang="en-US" sz="2800" dirty="0" smtClean="0"/>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15</a:t>
            </a:fld>
            <a:endParaRPr lang="en-US" dirty="0">
              <a:solidFill>
                <a:prstClr val="black">
                  <a:tint val="75000"/>
                </a:prstClr>
              </a:solidFill>
            </a:endParaRPr>
          </a:p>
        </p:txBody>
      </p:sp>
      <p:sp>
        <p:nvSpPr>
          <p:cNvPr id="54" name="TextBox 53"/>
          <p:cNvSpPr txBox="1"/>
          <p:nvPr/>
        </p:nvSpPr>
        <p:spPr>
          <a:xfrm>
            <a:off x="304800" y="2152260"/>
            <a:ext cx="8534399" cy="584775"/>
          </a:xfrm>
          <a:prstGeom prst="rect">
            <a:avLst/>
          </a:prstGeom>
          <a:noFill/>
          <a:ln>
            <a:solidFill>
              <a:schemeClr val="tx1"/>
            </a:solidFill>
          </a:ln>
        </p:spPr>
        <p:txBody>
          <a:bodyPr wrap="square" rtlCol="0">
            <a:spAutoFit/>
          </a:bodyPr>
          <a:lstStyle/>
          <a:p>
            <a:pPr algn="l"/>
            <a:r>
              <a:rPr lang="en-US" sz="1600" b="1" dirty="0" smtClean="0"/>
              <a:t>Affect on Operation</a:t>
            </a:r>
            <a:r>
              <a:rPr lang="en-US" sz="1600" dirty="0" smtClean="0"/>
              <a:t>:  Vent or combustion air termination becomes partially or fully blocked by snow or </a:t>
            </a:r>
            <a:r>
              <a:rPr lang="en-US" sz="1600" dirty="0"/>
              <a:t>ice. Burners starved of combustion air resulting in incomplete combustion</a:t>
            </a:r>
            <a:r>
              <a:rPr lang="en-US" sz="1600" dirty="0" smtClean="0"/>
              <a:t>.</a:t>
            </a:r>
            <a:endParaRPr lang="en-US" sz="1600" dirty="0"/>
          </a:p>
        </p:txBody>
      </p:sp>
      <p:sp>
        <p:nvSpPr>
          <p:cNvPr id="87" name="TextBox 86"/>
          <p:cNvSpPr txBox="1"/>
          <p:nvPr/>
        </p:nvSpPr>
        <p:spPr>
          <a:xfrm>
            <a:off x="304800" y="1493513"/>
            <a:ext cx="8534400" cy="338554"/>
          </a:xfrm>
          <a:prstGeom prst="rect">
            <a:avLst/>
          </a:prstGeom>
          <a:solidFill>
            <a:srgbClr val="FFFF00"/>
          </a:solidFill>
          <a:ln>
            <a:solidFill>
              <a:schemeClr val="tx1"/>
            </a:solidFill>
          </a:ln>
        </p:spPr>
        <p:txBody>
          <a:bodyPr wrap="square" rtlCol="0">
            <a:spAutoFit/>
          </a:bodyPr>
          <a:lstStyle/>
          <a:p>
            <a:pPr algn="l"/>
            <a:r>
              <a:rPr lang="en-US" sz="1600" dirty="0"/>
              <a:t>L</a:t>
            </a:r>
            <a:r>
              <a:rPr lang="en-US" sz="1600" dirty="0" smtClean="0"/>
              <a:t>ocate vent and combustion air terminations above the anticipated snow line.</a:t>
            </a:r>
          </a:p>
        </p:txBody>
      </p:sp>
      <p:cxnSp>
        <p:nvCxnSpPr>
          <p:cNvPr id="93" name="Straight Arrow Connector 92"/>
          <p:cNvCxnSpPr>
            <a:stCxn id="87" idx="2"/>
            <a:endCxn id="54" idx="0"/>
          </p:cNvCxnSpPr>
          <p:nvPr/>
        </p:nvCxnSpPr>
        <p:spPr bwMode="auto">
          <a:xfrm>
            <a:off x="4572000" y="1832067"/>
            <a:ext cx="0" cy="32019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333" y="2994378"/>
            <a:ext cx="2624667" cy="349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840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304801" y="1484040"/>
            <a:ext cx="8534400" cy="830997"/>
          </a:xfrm>
          <a:prstGeom prst="rect">
            <a:avLst/>
          </a:prstGeom>
          <a:solidFill>
            <a:srgbClr val="FFFF00"/>
          </a:solidFill>
          <a:ln>
            <a:solidFill>
              <a:schemeClr val="tx1"/>
            </a:solidFill>
          </a:ln>
        </p:spPr>
        <p:txBody>
          <a:bodyPr wrap="square" rtlCol="0">
            <a:spAutoFit/>
          </a:bodyPr>
          <a:lstStyle/>
          <a:p>
            <a:pPr algn="l"/>
            <a:r>
              <a:rPr lang="en-US" sz="1600" dirty="0" smtClean="0"/>
              <a:t>Space combustion air and vent terminations away from another fuel gas appliance vent termination, dryer vent and plumbing stack by the distance stated in the National or International Fuel Gas Code</a:t>
            </a:r>
          </a:p>
        </p:txBody>
      </p:sp>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a:t>Vent Design Rules</a:t>
            </a:r>
            <a:endParaRPr lang="en-US" sz="2800" dirty="0" smtClean="0"/>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16</a:t>
            </a:fld>
            <a:endParaRPr lang="en-US" dirty="0">
              <a:solidFill>
                <a:prstClr val="black">
                  <a:tint val="75000"/>
                </a:prstClr>
              </a:solidFill>
            </a:endParaRPr>
          </a:p>
        </p:txBody>
      </p:sp>
      <p:sp>
        <p:nvSpPr>
          <p:cNvPr id="54" name="TextBox 53"/>
          <p:cNvSpPr txBox="1"/>
          <p:nvPr/>
        </p:nvSpPr>
        <p:spPr>
          <a:xfrm>
            <a:off x="313255" y="2615810"/>
            <a:ext cx="4530888" cy="1077218"/>
          </a:xfrm>
          <a:prstGeom prst="rect">
            <a:avLst/>
          </a:prstGeom>
          <a:noFill/>
          <a:ln>
            <a:solidFill>
              <a:schemeClr val="tx1"/>
            </a:solidFill>
          </a:ln>
        </p:spPr>
        <p:txBody>
          <a:bodyPr wrap="square" rtlCol="0">
            <a:spAutoFit/>
          </a:bodyPr>
          <a:lstStyle/>
          <a:p>
            <a:pPr algn="l"/>
            <a:r>
              <a:rPr lang="en-US" sz="1600" b="1" dirty="0" smtClean="0"/>
              <a:t>Affect on Operation</a:t>
            </a:r>
            <a:r>
              <a:rPr lang="en-US" sz="1600" dirty="0" smtClean="0"/>
              <a:t>:  Vent or combustion air termination becomes partially or fully blocked by ice</a:t>
            </a:r>
            <a:r>
              <a:rPr lang="en-US" sz="1600" dirty="0"/>
              <a:t>. Burners starved of combustion air resulting in incomplete combustion</a:t>
            </a:r>
            <a:r>
              <a:rPr lang="en-US" sz="1600" dirty="0" smtClean="0"/>
              <a:t>.</a:t>
            </a:r>
            <a:endParaRPr lang="en-US" sz="1600" dirty="0"/>
          </a:p>
        </p:txBody>
      </p:sp>
      <p:cxnSp>
        <p:nvCxnSpPr>
          <p:cNvPr id="67" name="Straight Arrow Connector 66"/>
          <p:cNvCxnSpPr>
            <a:endCxn id="54" idx="0"/>
          </p:cNvCxnSpPr>
          <p:nvPr/>
        </p:nvCxnSpPr>
        <p:spPr bwMode="auto">
          <a:xfrm>
            <a:off x="2578699" y="2315037"/>
            <a:ext cx="0" cy="3007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70" name="Straight Arrow Connector 69"/>
          <p:cNvCxnSpPr>
            <a:endCxn id="28" idx="0"/>
          </p:cNvCxnSpPr>
          <p:nvPr/>
        </p:nvCxnSpPr>
        <p:spPr bwMode="auto">
          <a:xfrm>
            <a:off x="6912429" y="2315037"/>
            <a:ext cx="0" cy="3007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8" name="TextBox 27"/>
          <p:cNvSpPr txBox="1"/>
          <p:nvPr/>
        </p:nvSpPr>
        <p:spPr>
          <a:xfrm>
            <a:off x="4985658" y="2615810"/>
            <a:ext cx="3853542" cy="1077218"/>
          </a:xfrm>
          <a:prstGeom prst="rect">
            <a:avLst/>
          </a:prstGeom>
          <a:noFill/>
          <a:ln>
            <a:solidFill>
              <a:schemeClr val="tx1"/>
            </a:solidFill>
          </a:ln>
        </p:spPr>
        <p:txBody>
          <a:bodyPr wrap="square" rtlCol="0">
            <a:spAutoFit/>
          </a:bodyPr>
          <a:lstStyle/>
          <a:p>
            <a:pPr algn="l"/>
            <a:r>
              <a:rPr lang="en-US" sz="1600" b="1" dirty="0" smtClean="0"/>
              <a:t>Affect on Operation</a:t>
            </a:r>
            <a:r>
              <a:rPr lang="en-US" sz="1600" dirty="0" smtClean="0"/>
              <a:t>:  Flue gas is pulled into combustion air termination</a:t>
            </a:r>
            <a:r>
              <a:rPr lang="en-US" sz="1600" dirty="0"/>
              <a:t>. </a:t>
            </a:r>
            <a:r>
              <a:rPr lang="en-US" sz="1600" dirty="0" smtClean="0"/>
              <a:t> Burners </a:t>
            </a:r>
            <a:r>
              <a:rPr lang="en-US" sz="1600" dirty="0"/>
              <a:t>starved of </a:t>
            </a:r>
            <a:r>
              <a:rPr lang="en-US" sz="1600" dirty="0" smtClean="0"/>
              <a:t>oxygen resulting </a:t>
            </a:r>
            <a:r>
              <a:rPr lang="en-US" sz="1600" dirty="0"/>
              <a:t>in incomplete combustion.</a:t>
            </a:r>
          </a:p>
        </p:txBody>
      </p:sp>
      <p:pic>
        <p:nvPicPr>
          <p:cNvPr id="3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35" t="51558" r="61518" b="17703"/>
          <a:stretch/>
        </p:blipFill>
        <p:spPr bwMode="auto">
          <a:xfrm>
            <a:off x="2965451" y="3860728"/>
            <a:ext cx="2852056" cy="268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64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a:t>Vent Design Rules</a:t>
            </a:r>
            <a:endParaRPr lang="en-US" sz="2800" dirty="0" smtClean="0"/>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17</a:t>
            </a:fld>
            <a:endParaRPr lang="en-US" dirty="0">
              <a:solidFill>
                <a:prstClr val="black">
                  <a:tint val="75000"/>
                </a:prstClr>
              </a:solidFill>
            </a:endParaRPr>
          </a:p>
        </p:txBody>
      </p:sp>
      <p:sp>
        <p:nvSpPr>
          <p:cNvPr id="48" name="TextBox 47"/>
          <p:cNvSpPr txBox="1"/>
          <p:nvPr/>
        </p:nvSpPr>
        <p:spPr>
          <a:xfrm>
            <a:off x="304800" y="1587634"/>
            <a:ext cx="8534400" cy="646331"/>
          </a:xfrm>
          <a:prstGeom prst="rect">
            <a:avLst/>
          </a:prstGeom>
          <a:solidFill>
            <a:srgbClr val="FFFF00"/>
          </a:solidFill>
          <a:ln>
            <a:solidFill>
              <a:schemeClr val="tx1"/>
            </a:solidFill>
          </a:ln>
        </p:spPr>
        <p:txBody>
          <a:bodyPr wrap="square" rtlCol="0">
            <a:spAutoFit/>
          </a:bodyPr>
          <a:lstStyle/>
          <a:p>
            <a:pPr algn="l"/>
            <a:r>
              <a:rPr lang="en-US" sz="1800" dirty="0" smtClean="0"/>
              <a:t>Locate vent and combustion air termination is in a space that is protected from prevailing winds.</a:t>
            </a:r>
          </a:p>
        </p:txBody>
      </p:sp>
      <p:sp>
        <p:nvSpPr>
          <p:cNvPr id="65" name="TextBox 64"/>
          <p:cNvSpPr txBox="1"/>
          <p:nvPr/>
        </p:nvSpPr>
        <p:spPr>
          <a:xfrm>
            <a:off x="304799" y="2551541"/>
            <a:ext cx="8534401" cy="369332"/>
          </a:xfrm>
          <a:prstGeom prst="rect">
            <a:avLst/>
          </a:prstGeom>
          <a:noFill/>
          <a:ln>
            <a:solidFill>
              <a:schemeClr val="tx1"/>
            </a:solidFill>
          </a:ln>
        </p:spPr>
        <p:txBody>
          <a:bodyPr wrap="square" rtlCol="0">
            <a:spAutoFit/>
          </a:bodyPr>
          <a:lstStyle/>
          <a:p>
            <a:pPr algn="l"/>
            <a:r>
              <a:rPr lang="en-US" sz="1800" b="1" dirty="0" smtClean="0"/>
              <a:t>Affect on Operation</a:t>
            </a:r>
            <a:r>
              <a:rPr lang="en-US" sz="1800" dirty="0" smtClean="0"/>
              <a:t>:  Inducer is unable to overcome wind pressure.</a:t>
            </a:r>
          </a:p>
        </p:txBody>
      </p:sp>
      <p:cxnSp>
        <p:nvCxnSpPr>
          <p:cNvPr id="75" name="Straight Arrow Connector 74"/>
          <p:cNvCxnSpPr>
            <a:stCxn id="48" idx="2"/>
            <a:endCxn id="65" idx="0"/>
          </p:cNvCxnSpPr>
          <p:nvPr/>
        </p:nvCxnSpPr>
        <p:spPr bwMode="auto">
          <a:xfrm>
            <a:off x="4572000" y="2233965"/>
            <a:ext cx="0" cy="31757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2" y="3420533"/>
            <a:ext cx="3479616" cy="280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5572" y="3300146"/>
            <a:ext cx="3021658" cy="305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578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a:t>Vent Design Rules</a:t>
            </a:r>
            <a:endParaRPr lang="en-US" sz="2800" dirty="0" smtClean="0"/>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18</a:t>
            </a:fld>
            <a:endParaRPr lang="en-US" dirty="0">
              <a:solidFill>
                <a:prstClr val="black">
                  <a:tint val="75000"/>
                </a:prstClr>
              </a:solidFill>
            </a:endParaRPr>
          </a:p>
        </p:txBody>
      </p:sp>
      <p:sp>
        <p:nvSpPr>
          <p:cNvPr id="32" name="TextBox 31"/>
          <p:cNvSpPr txBox="1"/>
          <p:nvPr/>
        </p:nvSpPr>
        <p:spPr>
          <a:xfrm>
            <a:off x="304801" y="1587634"/>
            <a:ext cx="8534399" cy="646331"/>
          </a:xfrm>
          <a:prstGeom prst="rect">
            <a:avLst/>
          </a:prstGeom>
          <a:solidFill>
            <a:srgbClr val="FFFF00"/>
          </a:solidFill>
          <a:ln>
            <a:solidFill>
              <a:schemeClr val="tx1"/>
            </a:solidFill>
          </a:ln>
        </p:spPr>
        <p:txBody>
          <a:bodyPr wrap="square" rtlCol="0">
            <a:spAutoFit/>
          </a:bodyPr>
          <a:lstStyle/>
          <a:p>
            <a:pPr algn="l"/>
            <a:r>
              <a:rPr lang="en-US" sz="1800" dirty="0" smtClean="0"/>
              <a:t>Do not locate vent and combustion air terminations on an inside corner as described in the Installation Instructions.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350" y="3365500"/>
            <a:ext cx="4970850" cy="313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04801" y="2568777"/>
            <a:ext cx="8534399" cy="646331"/>
          </a:xfrm>
          <a:prstGeom prst="rect">
            <a:avLst/>
          </a:prstGeom>
          <a:noFill/>
          <a:ln>
            <a:solidFill>
              <a:schemeClr val="tx1"/>
            </a:solidFill>
          </a:ln>
        </p:spPr>
        <p:txBody>
          <a:bodyPr wrap="square" rtlCol="0">
            <a:spAutoFit/>
          </a:bodyPr>
          <a:lstStyle/>
          <a:p>
            <a:pPr algn="l"/>
            <a:r>
              <a:rPr lang="en-US" sz="1800" b="1" dirty="0" smtClean="0"/>
              <a:t>Affect on Operation</a:t>
            </a:r>
            <a:r>
              <a:rPr lang="en-US" sz="1800" dirty="0" smtClean="0"/>
              <a:t>:  Combustion products are pulled into combustion air termination.  Burners are starved of oxygen resulting in incomplete combustion.  </a:t>
            </a:r>
            <a:endParaRPr lang="en-US" sz="1800" dirty="0"/>
          </a:p>
        </p:txBody>
      </p:sp>
      <p:cxnSp>
        <p:nvCxnSpPr>
          <p:cNvPr id="36" name="Straight Arrow Connector 35"/>
          <p:cNvCxnSpPr>
            <a:stCxn id="32" idx="2"/>
            <a:endCxn id="34" idx="0"/>
          </p:cNvCxnSpPr>
          <p:nvPr/>
        </p:nvCxnSpPr>
        <p:spPr bwMode="auto">
          <a:xfrm>
            <a:off x="4572001" y="2233965"/>
            <a:ext cx="0" cy="3348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3920063"/>
            <a:ext cx="3259011" cy="201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654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19</a:t>
            </a:fld>
            <a:endParaRPr lang="en-US" dirty="0">
              <a:solidFill>
                <a:prstClr val="black">
                  <a:tint val="75000"/>
                </a:prstClr>
              </a:solidFill>
            </a:endParaRPr>
          </a:p>
        </p:txBody>
      </p:sp>
      <p:sp>
        <p:nvSpPr>
          <p:cNvPr id="4" name="TextBox 3"/>
          <p:cNvSpPr txBox="1"/>
          <p:nvPr/>
        </p:nvSpPr>
        <p:spPr>
          <a:xfrm>
            <a:off x="304801" y="2409355"/>
            <a:ext cx="8629066" cy="1569660"/>
          </a:xfrm>
          <a:prstGeom prst="rect">
            <a:avLst/>
          </a:prstGeom>
          <a:noFill/>
        </p:spPr>
        <p:txBody>
          <a:bodyPr wrap="square" rtlCol="0">
            <a:spAutoFit/>
          </a:bodyPr>
          <a:lstStyle/>
          <a:p>
            <a:r>
              <a:rPr lang="en-US" sz="3200" dirty="0" smtClean="0"/>
              <a:t>Section 4</a:t>
            </a:r>
          </a:p>
          <a:p>
            <a:endParaRPr lang="en-US" sz="3200" dirty="0" smtClean="0"/>
          </a:p>
          <a:p>
            <a:r>
              <a:rPr lang="en-US" sz="3200" dirty="0" smtClean="0"/>
              <a:t>Vent Installation Problems</a:t>
            </a:r>
            <a:endParaRPr lang="en-US" sz="3200" dirty="0"/>
          </a:p>
        </p:txBody>
      </p:sp>
      <p:sp>
        <p:nvSpPr>
          <p:cNvPr id="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09001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2</a:t>
            </a:fld>
            <a:endParaRPr lang="en-US" dirty="0">
              <a:solidFill>
                <a:prstClr val="black">
                  <a:tint val="75000"/>
                </a:prstClr>
              </a:solidFill>
            </a:endParaRPr>
          </a:p>
        </p:txBody>
      </p:sp>
      <p:sp>
        <p:nvSpPr>
          <p:cNvPr id="4" name="TextBox 3"/>
          <p:cNvSpPr txBox="1"/>
          <p:nvPr/>
        </p:nvSpPr>
        <p:spPr>
          <a:xfrm>
            <a:off x="304801" y="2197093"/>
            <a:ext cx="8629066" cy="3046988"/>
          </a:xfrm>
          <a:prstGeom prst="rect">
            <a:avLst/>
          </a:prstGeom>
          <a:noFill/>
        </p:spPr>
        <p:txBody>
          <a:bodyPr wrap="square" rtlCol="0">
            <a:spAutoFit/>
          </a:bodyPr>
          <a:lstStyle/>
          <a:p>
            <a:pPr algn="l"/>
            <a:r>
              <a:rPr lang="en-US" dirty="0" smtClean="0"/>
              <a:t>Section 1:  New 35” Condensing Furnace Design</a:t>
            </a:r>
          </a:p>
          <a:p>
            <a:pPr algn="l"/>
            <a:endParaRPr lang="en-US" dirty="0"/>
          </a:p>
          <a:p>
            <a:pPr algn="l"/>
            <a:r>
              <a:rPr lang="en-US" dirty="0" smtClean="0"/>
              <a:t>Section 2:  National and International Codes</a:t>
            </a:r>
          </a:p>
          <a:p>
            <a:pPr algn="l"/>
            <a:endParaRPr lang="en-US" dirty="0"/>
          </a:p>
          <a:p>
            <a:pPr algn="l"/>
            <a:r>
              <a:rPr lang="en-US" dirty="0" smtClean="0"/>
              <a:t>Section 3:  Vent and Combustion Air System Design Rules</a:t>
            </a:r>
          </a:p>
          <a:p>
            <a:pPr algn="l"/>
            <a:endParaRPr lang="en-US" dirty="0"/>
          </a:p>
          <a:p>
            <a:pPr algn="l"/>
            <a:r>
              <a:rPr lang="en-US" dirty="0" smtClean="0"/>
              <a:t>Section 4:  Common Vent Installation Problems</a:t>
            </a:r>
          </a:p>
          <a:p>
            <a:pPr algn="l"/>
            <a:endParaRPr lang="en-US" dirty="0"/>
          </a:p>
        </p:txBody>
      </p:sp>
      <p:sp>
        <p:nvSpPr>
          <p:cNvPr id="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Contents</a:t>
            </a:r>
          </a:p>
        </p:txBody>
      </p:sp>
    </p:spTree>
    <p:extLst>
      <p:ext uri="{BB962C8B-B14F-4D97-AF65-F5344CB8AC3E}">
        <p14:creationId xmlns:p14="http://schemas.microsoft.com/office/powerpoint/2010/main" val="83836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Common Vent System Installation Problems</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20</a:t>
            </a:fld>
            <a:endParaRPr lang="en-US" dirty="0">
              <a:solidFill>
                <a:prstClr val="black">
                  <a:tint val="75000"/>
                </a:prstClr>
              </a:solidFill>
            </a:endParaRPr>
          </a:p>
        </p:txBody>
      </p:sp>
      <p:sp>
        <p:nvSpPr>
          <p:cNvPr id="18" name="TextBox 17"/>
          <p:cNvSpPr txBox="1"/>
          <p:nvPr/>
        </p:nvSpPr>
        <p:spPr>
          <a:xfrm>
            <a:off x="304800" y="2127769"/>
            <a:ext cx="8534400" cy="646331"/>
          </a:xfrm>
          <a:prstGeom prst="rect">
            <a:avLst/>
          </a:prstGeom>
          <a:noFill/>
          <a:ln>
            <a:solidFill>
              <a:schemeClr val="tx1"/>
            </a:solidFill>
          </a:ln>
        </p:spPr>
        <p:txBody>
          <a:bodyPr wrap="square" rtlCol="0">
            <a:spAutoFit/>
          </a:bodyPr>
          <a:lstStyle/>
          <a:p>
            <a:pPr algn="l"/>
            <a:r>
              <a:rPr lang="en-US" sz="1800" b="1" dirty="0" smtClean="0"/>
              <a:t>Affect on Operation</a:t>
            </a:r>
            <a:r>
              <a:rPr lang="en-US" sz="1800" dirty="0" smtClean="0"/>
              <a:t>:  Liquid water collects at elbows or horizontal sections causing partial blockage and water slugs create pressure waves. </a:t>
            </a:r>
          </a:p>
        </p:txBody>
      </p:sp>
      <p:sp>
        <p:nvSpPr>
          <p:cNvPr id="40" name="TextBox 39"/>
          <p:cNvSpPr txBox="1"/>
          <p:nvPr/>
        </p:nvSpPr>
        <p:spPr>
          <a:xfrm>
            <a:off x="304800" y="1475913"/>
            <a:ext cx="8534400" cy="369332"/>
          </a:xfrm>
          <a:prstGeom prst="rect">
            <a:avLst/>
          </a:prstGeom>
          <a:solidFill>
            <a:srgbClr val="FFFF00"/>
          </a:solidFill>
          <a:ln>
            <a:solidFill>
              <a:schemeClr val="tx1"/>
            </a:solidFill>
          </a:ln>
        </p:spPr>
        <p:txBody>
          <a:bodyPr wrap="square" rtlCol="0">
            <a:spAutoFit/>
          </a:bodyPr>
          <a:lstStyle/>
          <a:p>
            <a:pPr algn="l"/>
            <a:r>
              <a:rPr lang="en-US" sz="1800" dirty="0" smtClean="0"/>
              <a:t>Pipe slope is less than ¼” per foot toward furnace.</a:t>
            </a:r>
          </a:p>
        </p:txBody>
      </p:sp>
      <p:cxnSp>
        <p:nvCxnSpPr>
          <p:cNvPr id="28" name="Straight Arrow Connector 27"/>
          <p:cNvCxnSpPr>
            <a:stCxn id="40" idx="2"/>
            <a:endCxn id="18" idx="0"/>
          </p:cNvCxnSpPr>
          <p:nvPr/>
        </p:nvCxnSpPr>
        <p:spPr bwMode="auto">
          <a:xfrm>
            <a:off x="4572000" y="1845245"/>
            <a:ext cx="0" cy="28252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2" t="18914" b="14465"/>
          <a:stretch/>
        </p:blipFill>
        <p:spPr bwMode="auto">
          <a:xfrm>
            <a:off x="3300489" y="3613150"/>
            <a:ext cx="5538712" cy="293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37" t="6574" r="4745" b="7653"/>
          <a:stretch/>
        </p:blipFill>
        <p:spPr bwMode="auto">
          <a:xfrm>
            <a:off x="304800" y="2925325"/>
            <a:ext cx="2815811" cy="362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683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Common Vent System Installation Problems</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21</a:t>
            </a:fld>
            <a:endParaRPr lang="en-US" dirty="0">
              <a:solidFill>
                <a:prstClr val="black">
                  <a:tint val="75000"/>
                </a:prstClr>
              </a:solidFill>
            </a:endParaRPr>
          </a:p>
        </p:txBody>
      </p:sp>
      <p:sp>
        <p:nvSpPr>
          <p:cNvPr id="13" name="TextBox 12"/>
          <p:cNvSpPr txBox="1"/>
          <p:nvPr/>
        </p:nvSpPr>
        <p:spPr>
          <a:xfrm>
            <a:off x="304800" y="1465027"/>
            <a:ext cx="8534400" cy="369332"/>
          </a:xfrm>
          <a:prstGeom prst="rect">
            <a:avLst/>
          </a:prstGeom>
          <a:solidFill>
            <a:srgbClr val="FFFF00"/>
          </a:solidFill>
          <a:ln>
            <a:solidFill>
              <a:schemeClr val="tx1"/>
            </a:solidFill>
          </a:ln>
        </p:spPr>
        <p:txBody>
          <a:bodyPr wrap="square" rtlCol="0">
            <a:spAutoFit/>
          </a:bodyPr>
          <a:lstStyle/>
          <a:p>
            <a:pPr algn="l"/>
            <a:r>
              <a:rPr lang="en-US" sz="1800" dirty="0" smtClean="0"/>
              <a:t>Too much space between pipe support resulting in sags.</a:t>
            </a:r>
          </a:p>
        </p:txBody>
      </p:sp>
      <p:sp>
        <p:nvSpPr>
          <p:cNvPr id="17" name="TextBox 16"/>
          <p:cNvSpPr txBox="1"/>
          <p:nvPr/>
        </p:nvSpPr>
        <p:spPr>
          <a:xfrm>
            <a:off x="304800" y="2136232"/>
            <a:ext cx="8534400" cy="646331"/>
          </a:xfrm>
          <a:prstGeom prst="rect">
            <a:avLst/>
          </a:prstGeom>
          <a:noFill/>
          <a:ln>
            <a:solidFill>
              <a:schemeClr val="tx1"/>
            </a:solidFill>
          </a:ln>
        </p:spPr>
        <p:txBody>
          <a:bodyPr wrap="square" rtlCol="0">
            <a:spAutoFit/>
          </a:bodyPr>
          <a:lstStyle/>
          <a:p>
            <a:pPr algn="l"/>
            <a:r>
              <a:rPr lang="en-US" sz="1800" b="1" dirty="0" smtClean="0"/>
              <a:t>Affect on Operation</a:t>
            </a:r>
            <a:r>
              <a:rPr lang="en-US" sz="1800" dirty="0" smtClean="0"/>
              <a:t>:  Liquid water collects in the low section of vent pipe, which causes partial blockage and pressure changes.</a:t>
            </a:r>
          </a:p>
        </p:txBody>
      </p:sp>
      <p:cxnSp>
        <p:nvCxnSpPr>
          <p:cNvPr id="22" name="Straight Arrow Connector 21"/>
          <p:cNvCxnSpPr>
            <a:stCxn id="13" idx="2"/>
            <a:endCxn id="17" idx="0"/>
          </p:cNvCxnSpPr>
          <p:nvPr/>
        </p:nvCxnSpPr>
        <p:spPr bwMode="auto">
          <a:xfrm>
            <a:off x="4572000" y="1834359"/>
            <a:ext cx="0" cy="3018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486" t="18371" r="37288" b="18677"/>
          <a:stretch/>
        </p:blipFill>
        <p:spPr bwMode="auto">
          <a:xfrm>
            <a:off x="3077030" y="2928466"/>
            <a:ext cx="2269669" cy="362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bwMode="auto">
          <a:xfrm flipV="1">
            <a:off x="3623733" y="4817155"/>
            <a:ext cx="469902" cy="219264"/>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125492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a:t>Common Vent System Installation Problems</a:t>
            </a:r>
            <a:endParaRPr lang="en-US" sz="2800" dirty="0" smtClean="0"/>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22</a:t>
            </a:fld>
            <a:endParaRPr lang="en-US" dirty="0">
              <a:solidFill>
                <a:prstClr val="black">
                  <a:tint val="75000"/>
                </a:prstClr>
              </a:solidFill>
            </a:endParaRPr>
          </a:p>
        </p:txBody>
      </p:sp>
      <p:sp>
        <p:nvSpPr>
          <p:cNvPr id="18" name="TextBox 17"/>
          <p:cNvSpPr txBox="1"/>
          <p:nvPr/>
        </p:nvSpPr>
        <p:spPr>
          <a:xfrm>
            <a:off x="4728774" y="1556470"/>
            <a:ext cx="4049484" cy="923330"/>
          </a:xfrm>
          <a:prstGeom prst="rect">
            <a:avLst/>
          </a:prstGeom>
          <a:solidFill>
            <a:srgbClr val="FFFF00"/>
          </a:solidFill>
          <a:ln>
            <a:solidFill>
              <a:schemeClr val="tx1"/>
            </a:solidFill>
          </a:ln>
        </p:spPr>
        <p:txBody>
          <a:bodyPr wrap="square" rtlCol="0">
            <a:spAutoFit/>
          </a:bodyPr>
          <a:lstStyle/>
          <a:p>
            <a:pPr algn="l"/>
            <a:r>
              <a:rPr lang="en-US" sz="1800" dirty="0" smtClean="0"/>
              <a:t>Horizontal sections less than 4 feet</a:t>
            </a:r>
            <a:r>
              <a:rPr lang="en-US" sz="1800" dirty="0"/>
              <a:t> </a:t>
            </a:r>
            <a:r>
              <a:rPr lang="en-US" sz="1800" dirty="0" smtClean="0"/>
              <a:t>must have a minimum ¼” per foot slope to the furnace.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2" t="18914" b="14465"/>
          <a:stretch/>
        </p:blipFill>
        <p:spPr bwMode="auto">
          <a:xfrm>
            <a:off x="4667833" y="4338227"/>
            <a:ext cx="4171367" cy="221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37" t="6574" r="4745" b="7653"/>
          <a:stretch/>
        </p:blipFill>
        <p:spPr bwMode="auto">
          <a:xfrm>
            <a:off x="435430" y="1552327"/>
            <a:ext cx="3864428" cy="497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24400" y="2888871"/>
            <a:ext cx="4049484" cy="1200329"/>
          </a:xfrm>
          <a:prstGeom prst="rect">
            <a:avLst/>
          </a:prstGeom>
          <a:noFill/>
          <a:ln>
            <a:solidFill>
              <a:schemeClr val="tx1"/>
            </a:solidFill>
          </a:ln>
        </p:spPr>
        <p:txBody>
          <a:bodyPr wrap="square" rtlCol="0">
            <a:spAutoFit/>
          </a:bodyPr>
          <a:lstStyle/>
          <a:p>
            <a:pPr algn="l"/>
            <a:r>
              <a:rPr lang="en-US" sz="1800" dirty="0" smtClean="0"/>
              <a:t>Affect on Operation:  Liquid water collects in horizontal section causing partial blockage and water slugs create pressure waves. </a:t>
            </a:r>
          </a:p>
        </p:txBody>
      </p:sp>
      <p:cxnSp>
        <p:nvCxnSpPr>
          <p:cNvPr id="12" name="Straight Arrow Connector 11"/>
          <p:cNvCxnSpPr>
            <a:stCxn id="18" idx="2"/>
            <a:endCxn id="11" idx="0"/>
          </p:cNvCxnSpPr>
          <p:nvPr/>
        </p:nvCxnSpPr>
        <p:spPr bwMode="auto">
          <a:xfrm flipH="1">
            <a:off x="6749142" y="2479800"/>
            <a:ext cx="4374" cy="409071"/>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3" name="Straight Arrow Connector 2"/>
          <p:cNvCxnSpPr/>
          <p:nvPr/>
        </p:nvCxnSpPr>
        <p:spPr bwMode="auto">
          <a:xfrm flipV="1">
            <a:off x="3136900" y="2742822"/>
            <a:ext cx="381000" cy="438528"/>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4864100" y="4984750"/>
            <a:ext cx="0" cy="465825"/>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5645150" y="5111750"/>
            <a:ext cx="0" cy="465825"/>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012100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8"/>
            <a:ext cx="8553443"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Results of Poor Vent System Design and Installation</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23</a:t>
            </a:fld>
            <a:endParaRPr lang="en-US" dirty="0">
              <a:solidFill>
                <a:prstClr val="black">
                  <a:tint val="75000"/>
                </a:prstClr>
              </a:solidFill>
            </a:endParaRPr>
          </a:p>
        </p:txBody>
      </p:sp>
      <p:sp>
        <p:nvSpPr>
          <p:cNvPr id="8" name="TextBox 7"/>
          <p:cNvSpPr txBox="1"/>
          <p:nvPr/>
        </p:nvSpPr>
        <p:spPr>
          <a:xfrm>
            <a:off x="1959471" y="2127816"/>
            <a:ext cx="4898571" cy="523220"/>
          </a:xfrm>
          <a:prstGeom prst="rect">
            <a:avLst/>
          </a:prstGeom>
          <a:solidFill>
            <a:srgbClr val="0070C0"/>
          </a:solidFill>
          <a:ln>
            <a:solidFill>
              <a:schemeClr val="tx1"/>
            </a:solidFill>
          </a:ln>
        </p:spPr>
        <p:txBody>
          <a:bodyPr wrap="square" rtlCol="0">
            <a:spAutoFit/>
          </a:bodyPr>
          <a:lstStyle/>
          <a:p>
            <a:pPr algn="l"/>
            <a:r>
              <a:rPr lang="en-US" sz="2800" b="1" dirty="0" smtClean="0">
                <a:solidFill>
                  <a:schemeClr val="bg1"/>
                </a:solidFill>
              </a:rPr>
              <a:t>Pressure Switch Opens</a:t>
            </a:r>
          </a:p>
        </p:txBody>
      </p:sp>
      <p:sp>
        <p:nvSpPr>
          <p:cNvPr id="23" name="TextBox 22"/>
          <p:cNvSpPr txBox="1"/>
          <p:nvPr/>
        </p:nvSpPr>
        <p:spPr>
          <a:xfrm>
            <a:off x="1959467" y="2955148"/>
            <a:ext cx="4898571" cy="523220"/>
          </a:xfrm>
          <a:prstGeom prst="rect">
            <a:avLst/>
          </a:prstGeom>
          <a:solidFill>
            <a:srgbClr val="0070C0"/>
          </a:solidFill>
          <a:ln>
            <a:solidFill>
              <a:schemeClr val="tx1"/>
            </a:solidFill>
          </a:ln>
        </p:spPr>
        <p:txBody>
          <a:bodyPr wrap="square" rtlCol="0">
            <a:spAutoFit/>
          </a:bodyPr>
          <a:lstStyle/>
          <a:p>
            <a:pPr algn="l"/>
            <a:r>
              <a:rPr lang="en-US" sz="2800" b="1" dirty="0" smtClean="0">
                <a:solidFill>
                  <a:schemeClr val="bg1"/>
                </a:solidFill>
              </a:rPr>
              <a:t>Loss of Flame Sense</a:t>
            </a:r>
          </a:p>
        </p:txBody>
      </p:sp>
      <p:sp>
        <p:nvSpPr>
          <p:cNvPr id="24" name="TextBox 23"/>
          <p:cNvSpPr txBox="1"/>
          <p:nvPr/>
        </p:nvSpPr>
        <p:spPr>
          <a:xfrm>
            <a:off x="1959463" y="3793366"/>
            <a:ext cx="4898571" cy="523220"/>
          </a:xfrm>
          <a:prstGeom prst="rect">
            <a:avLst/>
          </a:prstGeom>
          <a:solidFill>
            <a:srgbClr val="0070C0"/>
          </a:solidFill>
          <a:ln>
            <a:solidFill>
              <a:schemeClr val="tx1"/>
            </a:solidFill>
          </a:ln>
        </p:spPr>
        <p:txBody>
          <a:bodyPr wrap="square" rtlCol="0">
            <a:spAutoFit/>
          </a:bodyPr>
          <a:lstStyle/>
          <a:p>
            <a:pPr algn="l"/>
            <a:r>
              <a:rPr lang="en-US" sz="2800" b="1" dirty="0" smtClean="0">
                <a:solidFill>
                  <a:schemeClr val="bg1"/>
                </a:solidFill>
              </a:rPr>
              <a:t>No Heat</a:t>
            </a:r>
          </a:p>
        </p:txBody>
      </p:sp>
      <p:sp>
        <p:nvSpPr>
          <p:cNvPr id="25" name="TextBox 24"/>
          <p:cNvSpPr txBox="1"/>
          <p:nvPr/>
        </p:nvSpPr>
        <p:spPr>
          <a:xfrm>
            <a:off x="1959459" y="4696900"/>
            <a:ext cx="4898583" cy="523220"/>
          </a:xfrm>
          <a:prstGeom prst="rect">
            <a:avLst/>
          </a:prstGeom>
          <a:solidFill>
            <a:srgbClr val="0070C0"/>
          </a:solidFill>
          <a:ln>
            <a:solidFill>
              <a:schemeClr val="tx1"/>
            </a:solidFill>
          </a:ln>
        </p:spPr>
        <p:txBody>
          <a:bodyPr wrap="square" rtlCol="0">
            <a:spAutoFit/>
          </a:bodyPr>
          <a:lstStyle/>
          <a:p>
            <a:pPr algn="l"/>
            <a:r>
              <a:rPr lang="en-US" sz="2800" b="1" dirty="0" smtClean="0">
                <a:solidFill>
                  <a:schemeClr val="bg1"/>
                </a:solidFill>
              </a:rPr>
              <a:t>Customer Dissatisfaction</a:t>
            </a:r>
          </a:p>
        </p:txBody>
      </p:sp>
    </p:spTree>
    <p:extLst>
      <p:ext uri="{BB962C8B-B14F-4D97-AF65-F5344CB8AC3E}">
        <p14:creationId xmlns:p14="http://schemas.microsoft.com/office/powerpoint/2010/main" val="35443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3</a:t>
            </a:fld>
            <a:endParaRPr lang="en-US" dirty="0">
              <a:solidFill>
                <a:prstClr val="black">
                  <a:tint val="75000"/>
                </a:prstClr>
              </a:solidFill>
            </a:endParaRPr>
          </a:p>
        </p:txBody>
      </p:sp>
      <p:sp>
        <p:nvSpPr>
          <p:cNvPr id="4" name="TextBox 3"/>
          <p:cNvSpPr txBox="1"/>
          <p:nvPr/>
        </p:nvSpPr>
        <p:spPr>
          <a:xfrm>
            <a:off x="304801" y="2409355"/>
            <a:ext cx="8629066" cy="1569660"/>
          </a:xfrm>
          <a:prstGeom prst="rect">
            <a:avLst/>
          </a:prstGeom>
          <a:noFill/>
        </p:spPr>
        <p:txBody>
          <a:bodyPr wrap="square" rtlCol="0">
            <a:spAutoFit/>
          </a:bodyPr>
          <a:lstStyle/>
          <a:p>
            <a:r>
              <a:rPr lang="en-US" sz="3200" dirty="0" smtClean="0"/>
              <a:t>Section 1</a:t>
            </a:r>
          </a:p>
          <a:p>
            <a:endParaRPr lang="en-US" sz="3200" dirty="0" smtClean="0"/>
          </a:p>
          <a:p>
            <a:r>
              <a:rPr lang="en-US" sz="3200" dirty="0"/>
              <a:t>35” Condensing Furnace Design</a:t>
            </a:r>
          </a:p>
        </p:txBody>
      </p:sp>
      <p:sp>
        <p:nvSpPr>
          <p:cNvPr id="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384125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571547" y="3170764"/>
            <a:ext cx="568947" cy="2353733"/>
            <a:chOff x="5495344" y="3280835"/>
            <a:chExt cx="568947" cy="2353733"/>
          </a:xfrm>
        </p:grpSpPr>
        <p:grpSp>
          <p:nvGrpSpPr>
            <p:cNvPr id="28" name="Group 27"/>
            <p:cNvGrpSpPr/>
            <p:nvPr/>
          </p:nvGrpSpPr>
          <p:grpSpPr>
            <a:xfrm>
              <a:off x="5495344" y="3280835"/>
              <a:ext cx="568947" cy="2353733"/>
              <a:chOff x="5495344" y="3280835"/>
              <a:chExt cx="568947" cy="2353733"/>
            </a:xfrm>
          </p:grpSpPr>
          <p:sp>
            <p:nvSpPr>
              <p:cNvPr id="51" name="Rectangle 50"/>
              <p:cNvSpPr/>
              <p:nvPr/>
            </p:nvSpPr>
            <p:spPr bwMode="auto">
              <a:xfrm>
                <a:off x="5511871" y="4127509"/>
                <a:ext cx="524933" cy="150705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5511870" y="3280835"/>
                <a:ext cx="524933" cy="84667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9" name="TextBox 68"/>
              <p:cNvSpPr txBox="1"/>
              <p:nvPr/>
            </p:nvSpPr>
            <p:spPr>
              <a:xfrm>
                <a:off x="5501316" y="3740455"/>
                <a:ext cx="562975" cy="261610"/>
              </a:xfrm>
              <a:prstGeom prst="rect">
                <a:avLst/>
              </a:prstGeom>
              <a:noFill/>
            </p:spPr>
            <p:txBody>
              <a:bodyPr wrap="none" rtlCol="0">
                <a:spAutoFit/>
              </a:bodyPr>
              <a:lstStyle/>
              <a:p>
                <a:r>
                  <a:rPr lang="en-US" sz="1100" dirty="0" smtClean="0"/>
                  <a:t>Liquid</a:t>
                </a:r>
              </a:p>
            </p:txBody>
          </p:sp>
          <p:sp>
            <p:nvSpPr>
              <p:cNvPr id="70" name="TextBox 69"/>
              <p:cNvSpPr txBox="1"/>
              <p:nvPr/>
            </p:nvSpPr>
            <p:spPr>
              <a:xfrm>
                <a:off x="5495344" y="3321778"/>
                <a:ext cx="561372" cy="261610"/>
              </a:xfrm>
              <a:prstGeom prst="rect">
                <a:avLst/>
              </a:prstGeom>
              <a:noFill/>
            </p:spPr>
            <p:txBody>
              <a:bodyPr wrap="none" rtlCol="0">
                <a:spAutoFit/>
              </a:bodyPr>
              <a:lstStyle/>
              <a:p>
                <a:r>
                  <a:rPr lang="en-US" sz="1100" dirty="0" smtClean="0"/>
                  <a:t>Vapor</a:t>
                </a:r>
              </a:p>
            </p:txBody>
          </p:sp>
        </p:grpSp>
        <p:cxnSp>
          <p:nvCxnSpPr>
            <p:cNvPr id="62" name="Straight Connector 61"/>
            <p:cNvCxnSpPr/>
            <p:nvPr/>
          </p:nvCxnSpPr>
          <p:spPr bwMode="auto">
            <a:xfrm>
              <a:off x="5511871" y="3598328"/>
              <a:ext cx="5249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27" name="Group 26"/>
          <p:cNvGrpSpPr/>
          <p:nvPr/>
        </p:nvGrpSpPr>
        <p:grpSpPr>
          <a:xfrm>
            <a:off x="3862668" y="3162302"/>
            <a:ext cx="569586" cy="2353734"/>
            <a:chOff x="3591724" y="3272373"/>
            <a:chExt cx="569586" cy="2353734"/>
          </a:xfrm>
        </p:grpSpPr>
        <p:grpSp>
          <p:nvGrpSpPr>
            <p:cNvPr id="26" name="Group 25"/>
            <p:cNvGrpSpPr/>
            <p:nvPr/>
          </p:nvGrpSpPr>
          <p:grpSpPr>
            <a:xfrm>
              <a:off x="3591724" y="3272373"/>
              <a:ext cx="569586" cy="2353734"/>
              <a:chOff x="3591724" y="3272373"/>
              <a:chExt cx="569586" cy="2353734"/>
            </a:xfrm>
          </p:grpSpPr>
          <p:sp>
            <p:nvSpPr>
              <p:cNvPr id="17" name="Rectangle 16"/>
              <p:cNvSpPr/>
              <p:nvPr/>
            </p:nvSpPr>
            <p:spPr bwMode="auto">
              <a:xfrm>
                <a:off x="3606802" y="4127508"/>
                <a:ext cx="524933" cy="149859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606801" y="3272373"/>
                <a:ext cx="524933" cy="85513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3591724" y="3470378"/>
                <a:ext cx="561372" cy="261610"/>
              </a:xfrm>
              <a:prstGeom prst="rect">
                <a:avLst/>
              </a:prstGeom>
              <a:noFill/>
            </p:spPr>
            <p:txBody>
              <a:bodyPr wrap="none" rtlCol="0">
                <a:spAutoFit/>
              </a:bodyPr>
              <a:lstStyle/>
              <a:p>
                <a:r>
                  <a:rPr lang="en-US" sz="1100" dirty="0" smtClean="0"/>
                  <a:t>Vapor</a:t>
                </a:r>
              </a:p>
            </p:txBody>
          </p:sp>
          <p:sp>
            <p:nvSpPr>
              <p:cNvPr id="61" name="TextBox 60"/>
              <p:cNvSpPr txBox="1"/>
              <p:nvPr/>
            </p:nvSpPr>
            <p:spPr>
              <a:xfrm>
                <a:off x="3598335" y="3902269"/>
                <a:ext cx="562975" cy="261610"/>
              </a:xfrm>
              <a:prstGeom prst="rect">
                <a:avLst/>
              </a:prstGeom>
              <a:noFill/>
            </p:spPr>
            <p:txBody>
              <a:bodyPr wrap="none" rtlCol="0">
                <a:spAutoFit/>
              </a:bodyPr>
              <a:lstStyle/>
              <a:p>
                <a:r>
                  <a:rPr lang="en-US" sz="1100" dirty="0" smtClean="0"/>
                  <a:t>Liquid</a:t>
                </a:r>
              </a:p>
            </p:txBody>
          </p:sp>
        </p:grpSp>
        <p:cxnSp>
          <p:nvCxnSpPr>
            <p:cNvPr id="24" name="Straight Connector 23"/>
            <p:cNvCxnSpPr/>
            <p:nvPr/>
          </p:nvCxnSpPr>
          <p:spPr bwMode="auto">
            <a:xfrm>
              <a:off x="3606801" y="3928528"/>
              <a:ext cx="5249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67" name="Rectangle 66"/>
          <p:cNvSpPr/>
          <p:nvPr/>
        </p:nvSpPr>
        <p:spPr bwMode="auto">
          <a:xfrm>
            <a:off x="7416939" y="3179138"/>
            <a:ext cx="524933" cy="48692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14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Flue Gas Water Vapor Comparison</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4</a:t>
            </a:fld>
            <a:endParaRPr lang="en-US" dirty="0">
              <a:solidFill>
                <a:prstClr val="black">
                  <a:tint val="75000"/>
                </a:prstClr>
              </a:solidFill>
            </a:endParaRPr>
          </a:p>
        </p:txBody>
      </p:sp>
      <p:sp>
        <p:nvSpPr>
          <p:cNvPr id="19" name="TextBox 18"/>
          <p:cNvSpPr txBox="1"/>
          <p:nvPr/>
        </p:nvSpPr>
        <p:spPr>
          <a:xfrm>
            <a:off x="3460622" y="1638276"/>
            <a:ext cx="5473245" cy="338554"/>
          </a:xfrm>
          <a:prstGeom prst="rect">
            <a:avLst/>
          </a:prstGeom>
          <a:noFill/>
        </p:spPr>
        <p:txBody>
          <a:bodyPr wrap="square" rtlCol="0">
            <a:spAutoFit/>
          </a:bodyPr>
          <a:lstStyle/>
          <a:p>
            <a:pPr algn="l"/>
            <a:r>
              <a:rPr lang="en-US" sz="1600" b="1" u="sng" dirty="0" smtClean="0"/>
              <a:t>Legacy 92%</a:t>
            </a:r>
            <a:r>
              <a:rPr lang="en-US" sz="1600" b="1" dirty="0" smtClean="0"/>
              <a:t>	</a:t>
            </a:r>
            <a:r>
              <a:rPr lang="en-US" sz="1600" b="1" u="sng" dirty="0" smtClean="0"/>
              <a:t>New 92%</a:t>
            </a:r>
            <a:r>
              <a:rPr lang="en-US" sz="1600" b="1" dirty="0" smtClean="0"/>
              <a:t>  	</a:t>
            </a:r>
            <a:r>
              <a:rPr lang="en-US" sz="1600" b="1" u="sng" dirty="0" smtClean="0"/>
              <a:t>New 98%</a:t>
            </a:r>
          </a:p>
        </p:txBody>
      </p:sp>
      <p:sp>
        <p:nvSpPr>
          <p:cNvPr id="48" name="TextBox 47"/>
          <p:cNvSpPr txBox="1"/>
          <p:nvPr/>
        </p:nvSpPr>
        <p:spPr>
          <a:xfrm>
            <a:off x="1668153" y="6011339"/>
            <a:ext cx="5955476" cy="369332"/>
          </a:xfrm>
          <a:prstGeom prst="rect">
            <a:avLst/>
          </a:prstGeom>
          <a:noFill/>
        </p:spPr>
        <p:txBody>
          <a:bodyPr wrap="none" rtlCol="0">
            <a:spAutoFit/>
          </a:bodyPr>
          <a:lstStyle/>
          <a:p>
            <a:r>
              <a:rPr lang="en-US" sz="1800" b="1" dirty="0" smtClean="0"/>
              <a:t>Lower flue gas temps           More liquid water in vent</a:t>
            </a:r>
            <a:endParaRPr lang="en-US" sz="1800" b="1" dirty="0"/>
          </a:p>
        </p:txBody>
      </p:sp>
      <p:sp>
        <p:nvSpPr>
          <p:cNvPr id="66" name="Down Arrow 65"/>
          <p:cNvSpPr/>
          <p:nvPr/>
        </p:nvSpPr>
        <p:spPr bwMode="auto">
          <a:xfrm rot="15230981">
            <a:off x="4876572" y="3137918"/>
            <a:ext cx="222796" cy="106289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6" name="Group 15"/>
          <p:cNvGrpSpPr/>
          <p:nvPr/>
        </p:nvGrpSpPr>
        <p:grpSpPr>
          <a:xfrm>
            <a:off x="344475" y="1964291"/>
            <a:ext cx="1777999" cy="3551746"/>
            <a:chOff x="632353" y="1371601"/>
            <a:chExt cx="1777999" cy="3551746"/>
          </a:xfrm>
        </p:grpSpPr>
        <p:grpSp>
          <p:nvGrpSpPr>
            <p:cNvPr id="5" name="Group 4"/>
            <p:cNvGrpSpPr/>
            <p:nvPr/>
          </p:nvGrpSpPr>
          <p:grpSpPr>
            <a:xfrm>
              <a:off x="632353" y="2569614"/>
              <a:ext cx="1413933" cy="2353733"/>
              <a:chOff x="660400" y="1532467"/>
              <a:chExt cx="1413933" cy="2353733"/>
            </a:xfrm>
          </p:grpSpPr>
          <p:sp>
            <p:nvSpPr>
              <p:cNvPr id="2" name="Rectangle 1"/>
              <p:cNvSpPr/>
              <p:nvPr/>
            </p:nvSpPr>
            <p:spPr bwMode="auto">
              <a:xfrm>
                <a:off x="660400" y="1532467"/>
                <a:ext cx="1413933" cy="2353733"/>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4" name="Straight Connector 3"/>
              <p:cNvCxnSpPr>
                <a:stCxn id="2" idx="1"/>
                <a:endCxn id="2" idx="3"/>
              </p:cNvCxnSpPr>
              <p:nvPr/>
            </p:nvCxnSpPr>
            <p:spPr bwMode="auto">
              <a:xfrm>
                <a:off x="660400" y="2709334"/>
                <a:ext cx="1413933"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7" name="Bent Arrow 6"/>
            <p:cNvSpPr/>
            <p:nvPr/>
          </p:nvSpPr>
          <p:spPr bwMode="auto">
            <a:xfrm>
              <a:off x="1682219" y="1371601"/>
              <a:ext cx="728133" cy="1198014"/>
            </a:xfrm>
            <a:prstGeom prst="ben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812190" y="3424747"/>
              <a:ext cx="228925" cy="3217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Bent Arrow 13"/>
            <p:cNvSpPr/>
            <p:nvPr/>
          </p:nvSpPr>
          <p:spPr bwMode="auto">
            <a:xfrm rot="5400000">
              <a:off x="1630476" y="4026211"/>
              <a:ext cx="1041097" cy="219821"/>
            </a:xfrm>
            <a:prstGeom prst="ben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5" name="TextBox 14"/>
          <p:cNvSpPr txBox="1"/>
          <p:nvPr/>
        </p:nvSpPr>
        <p:spPr>
          <a:xfrm>
            <a:off x="1480841" y="1622887"/>
            <a:ext cx="646394" cy="369332"/>
          </a:xfrm>
          <a:prstGeom prst="rect">
            <a:avLst/>
          </a:prstGeom>
          <a:noFill/>
        </p:spPr>
        <p:txBody>
          <a:bodyPr wrap="none" rtlCol="0">
            <a:spAutoFit/>
          </a:bodyPr>
          <a:lstStyle/>
          <a:p>
            <a:r>
              <a:rPr lang="en-US" sz="1800" dirty="0" smtClean="0"/>
              <a:t>Vent</a:t>
            </a:r>
            <a:endParaRPr lang="en-US" sz="1800" dirty="0"/>
          </a:p>
        </p:txBody>
      </p:sp>
      <p:sp>
        <p:nvSpPr>
          <p:cNvPr id="41" name="TextBox 40"/>
          <p:cNvSpPr txBox="1"/>
          <p:nvPr/>
        </p:nvSpPr>
        <p:spPr>
          <a:xfrm>
            <a:off x="1680807" y="5257834"/>
            <a:ext cx="812475" cy="369332"/>
          </a:xfrm>
          <a:prstGeom prst="rect">
            <a:avLst/>
          </a:prstGeom>
          <a:noFill/>
        </p:spPr>
        <p:txBody>
          <a:bodyPr wrap="square" rtlCol="0">
            <a:spAutoFit/>
          </a:bodyPr>
          <a:lstStyle/>
          <a:p>
            <a:r>
              <a:rPr lang="en-US" sz="1800" dirty="0" smtClean="0"/>
              <a:t>Drain</a:t>
            </a:r>
            <a:endParaRPr lang="en-US" sz="1800" dirty="0"/>
          </a:p>
        </p:txBody>
      </p:sp>
      <p:sp>
        <p:nvSpPr>
          <p:cNvPr id="47" name="TextBox 46"/>
          <p:cNvSpPr txBox="1"/>
          <p:nvPr/>
        </p:nvSpPr>
        <p:spPr>
          <a:xfrm>
            <a:off x="4645091" y="1350554"/>
            <a:ext cx="2484462" cy="369332"/>
          </a:xfrm>
          <a:prstGeom prst="rect">
            <a:avLst/>
          </a:prstGeom>
          <a:noFill/>
        </p:spPr>
        <p:txBody>
          <a:bodyPr wrap="none" rtlCol="0">
            <a:spAutoFit/>
          </a:bodyPr>
          <a:lstStyle/>
          <a:p>
            <a:r>
              <a:rPr lang="en-US" sz="1800" b="1" dirty="0" smtClean="0"/>
              <a:t>Furnace Water Vapor</a:t>
            </a:r>
            <a:endParaRPr lang="en-US" sz="1800" b="1" dirty="0"/>
          </a:p>
        </p:txBody>
      </p:sp>
      <p:cxnSp>
        <p:nvCxnSpPr>
          <p:cNvPr id="20" name="Straight Connector 19"/>
          <p:cNvCxnSpPr/>
          <p:nvPr/>
        </p:nvCxnSpPr>
        <p:spPr bwMode="auto">
          <a:xfrm flipV="1">
            <a:off x="3460622" y="5516036"/>
            <a:ext cx="5200778"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V="1">
            <a:off x="3477550" y="3179138"/>
            <a:ext cx="5200778"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416938" y="3496718"/>
            <a:ext cx="5249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30" name="Group 29"/>
          <p:cNvGrpSpPr/>
          <p:nvPr/>
        </p:nvGrpSpPr>
        <p:grpSpPr>
          <a:xfrm>
            <a:off x="7406384" y="3216368"/>
            <a:ext cx="562975" cy="2291189"/>
            <a:chOff x="7499521" y="3326439"/>
            <a:chExt cx="562975" cy="2291189"/>
          </a:xfrm>
        </p:grpSpPr>
        <p:sp>
          <p:nvSpPr>
            <p:cNvPr id="65" name="Rectangle 64"/>
            <p:cNvSpPr/>
            <p:nvPr/>
          </p:nvSpPr>
          <p:spPr bwMode="auto">
            <a:xfrm>
              <a:off x="7510077" y="3776133"/>
              <a:ext cx="524933" cy="184149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1" name="TextBox 70"/>
            <p:cNvSpPr txBox="1"/>
            <p:nvPr/>
          </p:nvSpPr>
          <p:spPr>
            <a:xfrm>
              <a:off x="7500324" y="3326439"/>
              <a:ext cx="561372" cy="261610"/>
            </a:xfrm>
            <a:prstGeom prst="rect">
              <a:avLst/>
            </a:prstGeom>
            <a:noFill/>
          </p:spPr>
          <p:txBody>
            <a:bodyPr wrap="none" rtlCol="0">
              <a:spAutoFit/>
            </a:bodyPr>
            <a:lstStyle/>
            <a:p>
              <a:r>
                <a:rPr lang="en-US" sz="1100" dirty="0" smtClean="0"/>
                <a:t>Vapor</a:t>
              </a:r>
            </a:p>
          </p:txBody>
        </p:sp>
        <p:sp>
          <p:nvSpPr>
            <p:cNvPr id="72" name="TextBox 71"/>
            <p:cNvSpPr txBox="1"/>
            <p:nvPr/>
          </p:nvSpPr>
          <p:spPr>
            <a:xfrm>
              <a:off x="7499521" y="3560668"/>
              <a:ext cx="562975" cy="261610"/>
            </a:xfrm>
            <a:prstGeom prst="rect">
              <a:avLst/>
            </a:prstGeom>
            <a:noFill/>
          </p:spPr>
          <p:txBody>
            <a:bodyPr wrap="none" rtlCol="0">
              <a:spAutoFit/>
            </a:bodyPr>
            <a:lstStyle/>
            <a:p>
              <a:r>
                <a:rPr lang="en-US" sz="1100" dirty="0" smtClean="0"/>
                <a:t>Liquid</a:t>
              </a:r>
            </a:p>
          </p:txBody>
        </p:sp>
      </p:grpSp>
      <p:sp>
        <p:nvSpPr>
          <p:cNvPr id="73" name="Down Arrow 72"/>
          <p:cNvSpPr/>
          <p:nvPr/>
        </p:nvSpPr>
        <p:spPr bwMode="auto">
          <a:xfrm rot="15230981">
            <a:off x="6670453" y="3259744"/>
            <a:ext cx="222796" cy="1223253"/>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2467371" y="2291832"/>
            <a:ext cx="1090485" cy="584775"/>
          </a:xfrm>
          <a:prstGeom prst="rect">
            <a:avLst/>
          </a:prstGeom>
          <a:noFill/>
        </p:spPr>
        <p:txBody>
          <a:bodyPr wrap="square" rtlCol="0">
            <a:spAutoFit/>
          </a:bodyPr>
          <a:lstStyle/>
          <a:p>
            <a:r>
              <a:rPr lang="en-US" sz="1600" b="1" dirty="0" smtClean="0"/>
              <a:t>Flue </a:t>
            </a:r>
            <a:r>
              <a:rPr lang="en-US" sz="1600" b="1" dirty="0"/>
              <a:t>G</a:t>
            </a:r>
            <a:r>
              <a:rPr lang="en-US" sz="1600" b="1" dirty="0" smtClean="0"/>
              <a:t>as Temp</a:t>
            </a:r>
            <a:endParaRPr lang="en-US" sz="1600" b="1" dirty="0"/>
          </a:p>
        </p:txBody>
      </p:sp>
      <p:sp>
        <p:nvSpPr>
          <p:cNvPr id="32" name="Oval 31"/>
          <p:cNvSpPr/>
          <p:nvPr/>
        </p:nvSpPr>
        <p:spPr bwMode="auto">
          <a:xfrm>
            <a:off x="3925878" y="2157425"/>
            <a:ext cx="305233" cy="289085"/>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4" name="Oval 73"/>
          <p:cNvSpPr/>
          <p:nvPr/>
        </p:nvSpPr>
        <p:spPr bwMode="auto">
          <a:xfrm>
            <a:off x="5710173" y="2592241"/>
            <a:ext cx="297595" cy="293144"/>
          </a:xfrm>
          <a:prstGeom prst="ellipse">
            <a:avLst/>
          </a:prstGeom>
          <a:solidFill>
            <a:schemeClr val="accent2"/>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6" name="TextBox 75"/>
          <p:cNvSpPr txBox="1"/>
          <p:nvPr/>
        </p:nvSpPr>
        <p:spPr>
          <a:xfrm>
            <a:off x="3113482" y="2858607"/>
            <a:ext cx="413895" cy="276999"/>
          </a:xfrm>
          <a:prstGeom prst="rect">
            <a:avLst/>
          </a:prstGeom>
          <a:noFill/>
        </p:spPr>
        <p:txBody>
          <a:bodyPr wrap="none" rtlCol="0">
            <a:spAutoFit/>
          </a:bodyPr>
          <a:lstStyle/>
          <a:p>
            <a:r>
              <a:rPr lang="en-US" sz="1200" dirty="0" smtClean="0"/>
              <a:t>low</a:t>
            </a:r>
            <a:endParaRPr lang="en-US" sz="1200" dirty="0"/>
          </a:p>
        </p:txBody>
      </p:sp>
      <p:sp>
        <p:nvSpPr>
          <p:cNvPr id="77" name="TextBox 76"/>
          <p:cNvSpPr txBox="1"/>
          <p:nvPr/>
        </p:nvSpPr>
        <p:spPr>
          <a:xfrm>
            <a:off x="3056999" y="2003802"/>
            <a:ext cx="473207" cy="276999"/>
          </a:xfrm>
          <a:prstGeom prst="rect">
            <a:avLst/>
          </a:prstGeom>
          <a:noFill/>
        </p:spPr>
        <p:txBody>
          <a:bodyPr wrap="none" rtlCol="0">
            <a:spAutoFit/>
          </a:bodyPr>
          <a:lstStyle/>
          <a:p>
            <a:r>
              <a:rPr lang="en-US" sz="1200" dirty="0" smtClean="0"/>
              <a:t>high</a:t>
            </a:r>
            <a:endParaRPr lang="en-US" sz="1200" dirty="0"/>
          </a:p>
        </p:txBody>
      </p:sp>
      <p:sp>
        <p:nvSpPr>
          <p:cNvPr id="78" name="Down Arrow 77"/>
          <p:cNvSpPr/>
          <p:nvPr/>
        </p:nvSpPr>
        <p:spPr bwMode="auto">
          <a:xfrm rot="16200000">
            <a:off x="4330761" y="6032059"/>
            <a:ext cx="222796" cy="3516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3490120" y="2133600"/>
            <a:ext cx="5112013" cy="88913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7567048" y="2704862"/>
            <a:ext cx="300802" cy="293144"/>
          </a:xfrm>
          <a:prstGeom prst="ellipse">
            <a:avLst/>
          </a:prstGeom>
          <a:solidFill>
            <a:schemeClr val="accent2"/>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TextBox 52"/>
          <p:cNvSpPr txBox="1"/>
          <p:nvPr/>
        </p:nvSpPr>
        <p:spPr>
          <a:xfrm>
            <a:off x="2495550" y="4515443"/>
            <a:ext cx="1178721" cy="400110"/>
          </a:xfrm>
          <a:prstGeom prst="rect">
            <a:avLst/>
          </a:prstGeom>
          <a:noFill/>
        </p:spPr>
        <p:txBody>
          <a:bodyPr wrap="square" rtlCol="0">
            <a:spAutoFit/>
          </a:bodyPr>
          <a:lstStyle/>
          <a:p>
            <a:pPr algn="l"/>
            <a:r>
              <a:rPr lang="en-US" sz="1000" dirty="0" smtClean="0"/>
              <a:t>Liquid passed out furnace drain</a:t>
            </a:r>
            <a:endParaRPr lang="en-US" sz="1000" dirty="0"/>
          </a:p>
        </p:txBody>
      </p:sp>
      <p:sp>
        <p:nvSpPr>
          <p:cNvPr id="54" name="Left Brace 53"/>
          <p:cNvSpPr/>
          <p:nvPr/>
        </p:nvSpPr>
        <p:spPr bwMode="auto">
          <a:xfrm>
            <a:off x="3536568" y="4017438"/>
            <a:ext cx="187628" cy="14719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2479787" y="3401045"/>
            <a:ext cx="1192651" cy="400110"/>
          </a:xfrm>
          <a:prstGeom prst="rect">
            <a:avLst/>
          </a:prstGeom>
          <a:noFill/>
        </p:spPr>
        <p:txBody>
          <a:bodyPr wrap="square" rtlCol="0">
            <a:spAutoFit/>
          </a:bodyPr>
          <a:lstStyle/>
          <a:p>
            <a:pPr algn="l"/>
            <a:r>
              <a:rPr lang="en-US" sz="1000" dirty="0" smtClean="0"/>
              <a:t>Total water vapor passed into vent</a:t>
            </a:r>
            <a:endParaRPr lang="en-US" sz="1000" dirty="0"/>
          </a:p>
        </p:txBody>
      </p:sp>
      <p:sp>
        <p:nvSpPr>
          <p:cNvPr id="56" name="Left Brace 55"/>
          <p:cNvSpPr/>
          <p:nvPr/>
        </p:nvSpPr>
        <p:spPr bwMode="auto">
          <a:xfrm>
            <a:off x="3530206" y="3204063"/>
            <a:ext cx="187628" cy="81337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8763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r>
              <a:rPr lang="en-US" sz="2800" dirty="0" smtClean="0"/>
              <a:t>Vent Liquid Water Load Comparison</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5</a:t>
            </a:fld>
            <a:endParaRPr lang="en-US" dirty="0">
              <a:solidFill>
                <a:prstClr val="black">
                  <a:tint val="75000"/>
                </a:prstClr>
              </a:solidFill>
            </a:endParaRPr>
          </a:p>
        </p:txBody>
      </p:sp>
      <p:sp>
        <p:nvSpPr>
          <p:cNvPr id="19" name="TextBox 18"/>
          <p:cNvSpPr txBox="1"/>
          <p:nvPr/>
        </p:nvSpPr>
        <p:spPr>
          <a:xfrm>
            <a:off x="1246656" y="1638276"/>
            <a:ext cx="7507877" cy="338554"/>
          </a:xfrm>
          <a:prstGeom prst="rect">
            <a:avLst/>
          </a:prstGeom>
          <a:noFill/>
        </p:spPr>
        <p:txBody>
          <a:bodyPr wrap="square" rtlCol="0">
            <a:spAutoFit/>
          </a:bodyPr>
          <a:lstStyle/>
          <a:p>
            <a:pPr algn="l"/>
            <a:r>
              <a:rPr lang="en-US" sz="1600" b="1" u="sng" dirty="0" smtClean="0"/>
              <a:t>Legacy 92%</a:t>
            </a:r>
            <a:r>
              <a:rPr lang="en-US" sz="1600" b="1" dirty="0" smtClean="0"/>
              <a:t>		</a:t>
            </a:r>
            <a:r>
              <a:rPr lang="en-US" sz="1600" b="1" u="sng" dirty="0" smtClean="0"/>
              <a:t>New 92%</a:t>
            </a:r>
            <a:r>
              <a:rPr lang="en-US" sz="1600" b="1" dirty="0" smtClean="0"/>
              <a:t>  		</a:t>
            </a:r>
            <a:r>
              <a:rPr lang="en-US" sz="1600" b="1" u="sng" dirty="0" smtClean="0"/>
              <a:t>New 98%</a:t>
            </a:r>
          </a:p>
        </p:txBody>
      </p:sp>
      <p:sp>
        <p:nvSpPr>
          <p:cNvPr id="48" name="TextBox 47"/>
          <p:cNvSpPr txBox="1"/>
          <p:nvPr/>
        </p:nvSpPr>
        <p:spPr>
          <a:xfrm>
            <a:off x="1442777" y="6011339"/>
            <a:ext cx="6070957" cy="369332"/>
          </a:xfrm>
          <a:prstGeom prst="rect">
            <a:avLst/>
          </a:prstGeom>
          <a:noFill/>
        </p:spPr>
        <p:txBody>
          <a:bodyPr wrap="none" rtlCol="0">
            <a:spAutoFit/>
          </a:bodyPr>
          <a:lstStyle/>
          <a:p>
            <a:r>
              <a:rPr lang="en-US" sz="1800" b="1" dirty="0" smtClean="0"/>
              <a:t>More liquid water in vent          </a:t>
            </a:r>
            <a:r>
              <a:rPr lang="en-US" sz="1800" b="1" dirty="0" err="1" smtClean="0"/>
              <a:t>Vent</a:t>
            </a:r>
            <a:r>
              <a:rPr lang="en-US" sz="1800" b="1" dirty="0" smtClean="0"/>
              <a:t> slope is important</a:t>
            </a:r>
          </a:p>
        </p:txBody>
      </p:sp>
      <p:sp>
        <p:nvSpPr>
          <p:cNvPr id="47" name="TextBox 46"/>
          <p:cNvSpPr txBox="1"/>
          <p:nvPr/>
        </p:nvSpPr>
        <p:spPr>
          <a:xfrm>
            <a:off x="3009724" y="1350554"/>
            <a:ext cx="2740943" cy="369332"/>
          </a:xfrm>
          <a:prstGeom prst="rect">
            <a:avLst/>
          </a:prstGeom>
          <a:noFill/>
        </p:spPr>
        <p:txBody>
          <a:bodyPr wrap="none" rtlCol="0">
            <a:spAutoFit/>
          </a:bodyPr>
          <a:lstStyle/>
          <a:p>
            <a:r>
              <a:rPr lang="en-US" sz="1800" b="1" dirty="0" smtClean="0"/>
              <a:t>Vent Liquid Water Load</a:t>
            </a:r>
            <a:endParaRPr lang="en-US" sz="1800" b="1" dirty="0"/>
          </a:p>
        </p:txBody>
      </p:sp>
      <p:sp>
        <p:nvSpPr>
          <p:cNvPr id="65" name="Rectangle 64"/>
          <p:cNvSpPr/>
          <p:nvPr/>
        </p:nvSpPr>
        <p:spPr bwMode="auto">
          <a:xfrm>
            <a:off x="7009141" y="4836580"/>
            <a:ext cx="524933" cy="86360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248905" y="5187957"/>
            <a:ext cx="524933" cy="51222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4248904" y="4341282"/>
            <a:ext cx="524933" cy="846674"/>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TextBox 69"/>
          <p:cNvSpPr txBox="1"/>
          <p:nvPr/>
        </p:nvSpPr>
        <p:spPr>
          <a:xfrm>
            <a:off x="4232378" y="4382225"/>
            <a:ext cx="561372" cy="261610"/>
          </a:xfrm>
          <a:prstGeom prst="rect">
            <a:avLst/>
          </a:prstGeom>
          <a:noFill/>
        </p:spPr>
        <p:txBody>
          <a:bodyPr wrap="none" rtlCol="0">
            <a:spAutoFit/>
          </a:bodyPr>
          <a:lstStyle/>
          <a:p>
            <a:r>
              <a:rPr lang="en-US" sz="1100" dirty="0" smtClean="0"/>
              <a:t>Vapor</a:t>
            </a:r>
          </a:p>
        </p:txBody>
      </p:sp>
      <p:cxnSp>
        <p:nvCxnSpPr>
          <p:cNvPr id="62" name="Straight Connector 61"/>
          <p:cNvCxnSpPr/>
          <p:nvPr/>
        </p:nvCxnSpPr>
        <p:spPr bwMode="auto">
          <a:xfrm>
            <a:off x="4248905" y="4658775"/>
            <a:ext cx="5249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1471735" y="5187956"/>
            <a:ext cx="524933" cy="51222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1471734" y="4349658"/>
            <a:ext cx="524933" cy="838297"/>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1456657" y="4530825"/>
            <a:ext cx="561372" cy="261610"/>
          </a:xfrm>
          <a:prstGeom prst="rect">
            <a:avLst/>
          </a:prstGeom>
          <a:noFill/>
        </p:spPr>
        <p:txBody>
          <a:bodyPr wrap="none" rtlCol="0">
            <a:spAutoFit/>
          </a:bodyPr>
          <a:lstStyle/>
          <a:p>
            <a:r>
              <a:rPr lang="en-US" sz="1100" dirty="0" smtClean="0"/>
              <a:t>Vapor</a:t>
            </a:r>
          </a:p>
        </p:txBody>
      </p:sp>
      <p:cxnSp>
        <p:nvCxnSpPr>
          <p:cNvPr id="24" name="Straight Connector 23"/>
          <p:cNvCxnSpPr/>
          <p:nvPr/>
        </p:nvCxnSpPr>
        <p:spPr bwMode="auto">
          <a:xfrm>
            <a:off x="1471734" y="4988975"/>
            <a:ext cx="5249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7" name="Rectangle 66"/>
          <p:cNvSpPr/>
          <p:nvPr/>
        </p:nvSpPr>
        <p:spPr bwMode="auto">
          <a:xfrm>
            <a:off x="7009140" y="4349656"/>
            <a:ext cx="524933" cy="486923"/>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0" name="Straight Connector 19"/>
          <p:cNvCxnSpPr/>
          <p:nvPr/>
        </p:nvCxnSpPr>
        <p:spPr bwMode="auto">
          <a:xfrm flipV="1">
            <a:off x="1063078" y="5700180"/>
            <a:ext cx="6771234" cy="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009139" y="4667236"/>
            <a:ext cx="5249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1" name="TextBox 70"/>
          <p:cNvSpPr txBox="1"/>
          <p:nvPr/>
        </p:nvSpPr>
        <p:spPr>
          <a:xfrm>
            <a:off x="6993809" y="4382225"/>
            <a:ext cx="561372" cy="261610"/>
          </a:xfrm>
          <a:prstGeom prst="rect">
            <a:avLst/>
          </a:prstGeom>
          <a:noFill/>
        </p:spPr>
        <p:txBody>
          <a:bodyPr wrap="none" rtlCol="0">
            <a:spAutoFit/>
          </a:bodyPr>
          <a:lstStyle/>
          <a:p>
            <a:r>
              <a:rPr lang="en-US" sz="1100" dirty="0" smtClean="0"/>
              <a:t>Vapor</a:t>
            </a:r>
          </a:p>
        </p:txBody>
      </p:sp>
      <p:sp>
        <p:nvSpPr>
          <p:cNvPr id="78" name="Down Arrow 77"/>
          <p:cNvSpPr/>
          <p:nvPr/>
        </p:nvSpPr>
        <p:spPr bwMode="auto">
          <a:xfrm rot="16200000">
            <a:off x="4466262" y="6028725"/>
            <a:ext cx="222796" cy="3516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50" name="Straight Connector 49"/>
          <p:cNvCxnSpPr/>
          <p:nvPr/>
        </p:nvCxnSpPr>
        <p:spPr bwMode="auto">
          <a:xfrm flipV="1">
            <a:off x="1071539" y="4349657"/>
            <a:ext cx="6666994"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4" name="Cloud 33"/>
          <p:cNvSpPr/>
          <p:nvPr/>
        </p:nvSpPr>
        <p:spPr bwMode="auto">
          <a:xfrm>
            <a:off x="2745722" y="1904986"/>
            <a:ext cx="1199751" cy="1092214"/>
          </a:xfrm>
          <a:prstGeom prst="cloud">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3" name="Group 32"/>
          <p:cNvGrpSpPr/>
          <p:nvPr/>
        </p:nvGrpSpPr>
        <p:grpSpPr>
          <a:xfrm>
            <a:off x="797144" y="2006586"/>
            <a:ext cx="1933897" cy="2184826"/>
            <a:chOff x="644738" y="2006586"/>
            <a:chExt cx="1933897" cy="2184826"/>
          </a:xfrm>
        </p:grpSpPr>
        <p:grpSp>
          <p:nvGrpSpPr>
            <p:cNvPr id="21" name="Group 20"/>
            <p:cNvGrpSpPr/>
            <p:nvPr/>
          </p:nvGrpSpPr>
          <p:grpSpPr>
            <a:xfrm>
              <a:off x="644738" y="2006586"/>
              <a:ext cx="1933897" cy="2184826"/>
              <a:chOff x="644738" y="2006586"/>
              <a:chExt cx="1933897" cy="2184826"/>
            </a:xfrm>
          </p:grpSpPr>
          <p:sp>
            <p:nvSpPr>
              <p:cNvPr id="7" name="Bent Arrow 6"/>
              <p:cNvSpPr/>
              <p:nvPr/>
            </p:nvSpPr>
            <p:spPr bwMode="auto">
              <a:xfrm>
                <a:off x="1473850" y="2006586"/>
                <a:ext cx="1104785" cy="1592159"/>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Bent Arrow 54"/>
              <p:cNvSpPr/>
              <p:nvPr/>
            </p:nvSpPr>
            <p:spPr bwMode="auto">
              <a:xfrm rot="10800000">
                <a:off x="644738" y="2599253"/>
                <a:ext cx="1104785" cy="1592159"/>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cxnSp>
          <p:nvCxnSpPr>
            <p:cNvPr id="23" name="Straight Connector 22"/>
            <p:cNvCxnSpPr/>
            <p:nvPr/>
          </p:nvCxnSpPr>
          <p:spPr bwMode="auto">
            <a:xfrm>
              <a:off x="1473850" y="3522133"/>
              <a:ext cx="270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3" name="Group 62"/>
          <p:cNvGrpSpPr/>
          <p:nvPr/>
        </p:nvGrpSpPr>
        <p:grpSpPr>
          <a:xfrm>
            <a:off x="3481177" y="2006580"/>
            <a:ext cx="1933897" cy="2184826"/>
            <a:chOff x="644738" y="2006586"/>
            <a:chExt cx="1933897" cy="2184826"/>
          </a:xfrm>
        </p:grpSpPr>
        <p:grpSp>
          <p:nvGrpSpPr>
            <p:cNvPr id="64" name="Group 63"/>
            <p:cNvGrpSpPr/>
            <p:nvPr/>
          </p:nvGrpSpPr>
          <p:grpSpPr>
            <a:xfrm>
              <a:off x="644738" y="2006586"/>
              <a:ext cx="1933897" cy="2184826"/>
              <a:chOff x="644738" y="2006586"/>
              <a:chExt cx="1933897" cy="2184826"/>
            </a:xfrm>
          </p:grpSpPr>
          <p:sp>
            <p:nvSpPr>
              <p:cNvPr id="80" name="Bent Arrow 79"/>
              <p:cNvSpPr/>
              <p:nvPr/>
            </p:nvSpPr>
            <p:spPr bwMode="auto">
              <a:xfrm>
                <a:off x="1473850" y="2006586"/>
                <a:ext cx="1104785" cy="1592159"/>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1" name="Bent Arrow 80"/>
              <p:cNvSpPr/>
              <p:nvPr/>
            </p:nvSpPr>
            <p:spPr bwMode="auto">
              <a:xfrm rot="10800000">
                <a:off x="644738" y="2599253"/>
                <a:ext cx="1104785" cy="1592159"/>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cxnSp>
          <p:nvCxnSpPr>
            <p:cNvPr id="79" name="Straight Connector 78"/>
            <p:cNvCxnSpPr/>
            <p:nvPr/>
          </p:nvCxnSpPr>
          <p:spPr bwMode="auto">
            <a:xfrm>
              <a:off x="1473850" y="3522133"/>
              <a:ext cx="270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2" name="Group 81"/>
          <p:cNvGrpSpPr/>
          <p:nvPr/>
        </p:nvGrpSpPr>
        <p:grpSpPr>
          <a:xfrm>
            <a:off x="6173677" y="2006574"/>
            <a:ext cx="1933897" cy="2184826"/>
            <a:chOff x="644738" y="2006586"/>
            <a:chExt cx="1933897" cy="2184826"/>
          </a:xfrm>
        </p:grpSpPr>
        <p:grpSp>
          <p:nvGrpSpPr>
            <p:cNvPr id="83" name="Group 82"/>
            <p:cNvGrpSpPr/>
            <p:nvPr/>
          </p:nvGrpSpPr>
          <p:grpSpPr>
            <a:xfrm>
              <a:off x="644738" y="2006586"/>
              <a:ext cx="1933897" cy="2184826"/>
              <a:chOff x="644738" y="2006586"/>
              <a:chExt cx="1933897" cy="2184826"/>
            </a:xfrm>
          </p:grpSpPr>
          <p:sp>
            <p:nvSpPr>
              <p:cNvPr id="85" name="Bent Arrow 84"/>
              <p:cNvSpPr/>
              <p:nvPr/>
            </p:nvSpPr>
            <p:spPr bwMode="auto">
              <a:xfrm>
                <a:off x="1473850" y="2006586"/>
                <a:ext cx="1104785" cy="1592159"/>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6" name="Bent Arrow 85"/>
              <p:cNvSpPr/>
              <p:nvPr/>
            </p:nvSpPr>
            <p:spPr bwMode="auto">
              <a:xfrm rot="10800000">
                <a:off x="644738" y="2599253"/>
                <a:ext cx="1104785" cy="1592159"/>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cxnSp>
          <p:nvCxnSpPr>
            <p:cNvPr id="84" name="Straight Connector 83"/>
            <p:cNvCxnSpPr/>
            <p:nvPr/>
          </p:nvCxnSpPr>
          <p:spPr bwMode="auto">
            <a:xfrm>
              <a:off x="1473850" y="3522133"/>
              <a:ext cx="270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7" name="Cloud 86"/>
          <p:cNvSpPr/>
          <p:nvPr/>
        </p:nvSpPr>
        <p:spPr bwMode="auto">
          <a:xfrm>
            <a:off x="5514321" y="2057364"/>
            <a:ext cx="573217" cy="495333"/>
          </a:xfrm>
          <a:prstGeom prst="cloud">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9" name="Cloud 88"/>
          <p:cNvSpPr/>
          <p:nvPr/>
        </p:nvSpPr>
        <p:spPr bwMode="auto">
          <a:xfrm>
            <a:off x="8190266" y="2010812"/>
            <a:ext cx="573217" cy="495333"/>
          </a:xfrm>
          <a:prstGeom prst="cloud">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6" name="Straight Connector 35"/>
          <p:cNvCxnSpPr/>
          <p:nvPr/>
        </p:nvCxnSpPr>
        <p:spPr bwMode="auto">
          <a:xfrm>
            <a:off x="1880478" y="2598646"/>
            <a:ext cx="0" cy="92347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90" name="Straight Connector 89"/>
          <p:cNvCxnSpPr/>
          <p:nvPr/>
        </p:nvCxnSpPr>
        <p:spPr bwMode="auto">
          <a:xfrm>
            <a:off x="1649958" y="2607107"/>
            <a:ext cx="0" cy="92347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91" name="Straight Connector 90"/>
          <p:cNvCxnSpPr/>
          <p:nvPr/>
        </p:nvCxnSpPr>
        <p:spPr bwMode="auto">
          <a:xfrm>
            <a:off x="4548186" y="2607534"/>
            <a:ext cx="0" cy="923475"/>
          </a:xfrm>
          <a:prstGeom prst="line">
            <a:avLst/>
          </a:prstGeom>
          <a:solidFill>
            <a:schemeClr val="accent1"/>
          </a:solidFill>
          <a:ln w="76200" cap="flat" cmpd="sng" algn="ctr">
            <a:solidFill>
              <a:srgbClr val="00B0F0"/>
            </a:solidFill>
            <a:prstDash val="solid"/>
            <a:round/>
            <a:headEnd type="none" w="med" len="med"/>
            <a:tailEnd type="none" w="med" len="med"/>
          </a:ln>
          <a:effectLst/>
        </p:spPr>
      </p:cxnSp>
      <p:cxnSp>
        <p:nvCxnSpPr>
          <p:cNvPr id="92" name="Straight Connector 91"/>
          <p:cNvCxnSpPr/>
          <p:nvPr/>
        </p:nvCxnSpPr>
        <p:spPr bwMode="auto">
          <a:xfrm>
            <a:off x="4353439" y="2607528"/>
            <a:ext cx="0" cy="923475"/>
          </a:xfrm>
          <a:prstGeom prst="line">
            <a:avLst/>
          </a:prstGeom>
          <a:solidFill>
            <a:schemeClr val="accent1"/>
          </a:solidFill>
          <a:ln w="76200" cap="flat" cmpd="sng" algn="ctr">
            <a:solidFill>
              <a:srgbClr val="00B0F0"/>
            </a:solidFill>
            <a:prstDash val="solid"/>
            <a:round/>
            <a:headEnd type="none" w="med" len="med"/>
            <a:tailEnd type="none" w="med" len="med"/>
          </a:ln>
          <a:effectLst/>
        </p:spPr>
      </p:cxnSp>
      <p:cxnSp>
        <p:nvCxnSpPr>
          <p:cNvPr id="93" name="Straight Connector 92"/>
          <p:cNvCxnSpPr/>
          <p:nvPr/>
        </p:nvCxnSpPr>
        <p:spPr bwMode="auto">
          <a:xfrm>
            <a:off x="7028170" y="2598645"/>
            <a:ext cx="0" cy="92347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94" name="Straight Connector 93"/>
          <p:cNvCxnSpPr/>
          <p:nvPr/>
        </p:nvCxnSpPr>
        <p:spPr bwMode="auto">
          <a:xfrm>
            <a:off x="7256773" y="2607106"/>
            <a:ext cx="0" cy="923475"/>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44" name="Arc 43"/>
          <p:cNvSpPr/>
          <p:nvPr/>
        </p:nvSpPr>
        <p:spPr bwMode="auto">
          <a:xfrm rot="5400000">
            <a:off x="973123" y="3114521"/>
            <a:ext cx="1001038" cy="813672"/>
          </a:xfrm>
          <a:prstGeom prst="arc">
            <a:avLst>
              <a:gd name="adj1" fmla="val 16200000"/>
              <a:gd name="adj2" fmla="val 21536343"/>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5" name="Straight Connector 94"/>
          <p:cNvCxnSpPr/>
          <p:nvPr/>
        </p:nvCxnSpPr>
        <p:spPr bwMode="auto">
          <a:xfrm flipV="1">
            <a:off x="1066805" y="4023651"/>
            <a:ext cx="416104" cy="9283"/>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54" name="Freeform 53"/>
          <p:cNvSpPr/>
          <p:nvPr/>
        </p:nvSpPr>
        <p:spPr bwMode="auto">
          <a:xfrm>
            <a:off x="1400181" y="3869055"/>
            <a:ext cx="344933" cy="139065"/>
          </a:xfrm>
          <a:custGeom>
            <a:avLst/>
            <a:gdLst>
              <a:gd name="connsiteX0" fmla="*/ 0 w 340995"/>
              <a:gd name="connsiteY0" fmla="*/ 139065 h 139065"/>
              <a:gd name="connsiteX1" fmla="*/ 26670 w 340995"/>
              <a:gd name="connsiteY1" fmla="*/ 137160 h 139065"/>
              <a:gd name="connsiteX2" fmla="*/ 38100 w 340995"/>
              <a:gd name="connsiteY2" fmla="*/ 131445 h 139065"/>
              <a:gd name="connsiteX3" fmla="*/ 43815 w 340995"/>
              <a:gd name="connsiteY3" fmla="*/ 129540 h 139065"/>
              <a:gd name="connsiteX4" fmla="*/ 49530 w 340995"/>
              <a:gd name="connsiteY4" fmla="*/ 125730 h 139065"/>
              <a:gd name="connsiteX5" fmla="*/ 53340 w 340995"/>
              <a:gd name="connsiteY5" fmla="*/ 120015 h 139065"/>
              <a:gd name="connsiteX6" fmla="*/ 59055 w 340995"/>
              <a:gd name="connsiteY6" fmla="*/ 118110 h 139065"/>
              <a:gd name="connsiteX7" fmla="*/ 70485 w 340995"/>
              <a:gd name="connsiteY7" fmla="*/ 112395 h 139065"/>
              <a:gd name="connsiteX8" fmla="*/ 76200 w 340995"/>
              <a:gd name="connsiteY8" fmla="*/ 108585 h 139065"/>
              <a:gd name="connsiteX9" fmla="*/ 83820 w 340995"/>
              <a:gd name="connsiteY9" fmla="*/ 100965 h 139065"/>
              <a:gd name="connsiteX10" fmla="*/ 87630 w 340995"/>
              <a:gd name="connsiteY10" fmla="*/ 95250 h 139065"/>
              <a:gd name="connsiteX11" fmla="*/ 99060 w 340995"/>
              <a:gd name="connsiteY11" fmla="*/ 87630 h 139065"/>
              <a:gd name="connsiteX12" fmla="*/ 106680 w 340995"/>
              <a:gd name="connsiteY12" fmla="*/ 76200 h 139065"/>
              <a:gd name="connsiteX13" fmla="*/ 121920 w 340995"/>
              <a:gd name="connsiteY13" fmla="*/ 62865 h 139065"/>
              <a:gd name="connsiteX14" fmla="*/ 131445 w 340995"/>
              <a:gd name="connsiteY14" fmla="*/ 55245 h 139065"/>
              <a:gd name="connsiteX15" fmla="*/ 135255 w 340995"/>
              <a:gd name="connsiteY15" fmla="*/ 49530 h 139065"/>
              <a:gd name="connsiteX16" fmla="*/ 140970 w 340995"/>
              <a:gd name="connsiteY16" fmla="*/ 45720 h 139065"/>
              <a:gd name="connsiteX17" fmla="*/ 150495 w 340995"/>
              <a:gd name="connsiteY17" fmla="*/ 36195 h 139065"/>
              <a:gd name="connsiteX18" fmla="*/ 160020 w 340995"/>
              <a:gd name="connsiteY18" fmla="*/ 28575 h 139065"/>
              <a:gd name="connsiteX19" fmla="*/ 165735 w 340995"/>
              <a:gd name="connsiteY19" fmla="*/ 24765 h 139065"/>
              <a:gd name="connsiteX20" fmla="*/ 173355 w 340995"/>
              <a:gd name="connsiteY20" fmla="*/ 17145 h 139065"/>
              <a:gd name="connsiteX21" fmla="*/ 179070 w 340995"/>
              <a:gd name="connsiteY21" fmla="*/ 13335 h 139065"/>
              <a:gd name="connsiteX22" fmla="*/ 190500 w 340995"/>
              <a:gd name="connsiteY22" fmla="*/ 9525 h 139065"/>
              <a:gd name="connsiteX23" fmla="*/ 196215 w 340995"/>
              <a:gd name="connsiteY23" fmla="*/ 5715 h 139065"/>
              <a:gd name="connsiteX24" fmla="*/ 211455 w 340995"/>
              <a:gd name="connsiteY24" fmla="*/ 1905 h 139065"/>
              <a:gd name="connsiteX25" fmla="*/ 222885 w 340995"/>
              <a:gd name="connsiteY25" fmla="*/ 0 h 139065"/>
              <a:gd name="connsiteX26" fmla="*/ 289560 w 340995"/>
              <a:gd name="connsiteY26" fmla="*/ 1905 h 139065"/>
              <a:gd name="connsiteX27" fmla="*/ 310515 w 340995"/>
              <a:gd name="connsiteY27" fmla="*/ 5715 h 139065"/>
              <a:gd name="connsiteX28" fmla="*/ 327660 w 340995"/>
              <a:gd name="connsiteY28" fmla="*/ 11430 h 139065"/>
              <a:gd name="connsiteX29" fmla="*/ 333375 w 340995"/>
              <a:gd name="connsiteY29" fmla="*/ 13335 h 139065"/>
              <a:gd name="connsiteX30" fmla="*/ 340995 w 340995"/>
              <a:gd name="connsiteY30" fmla="*/ 13335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0995" h="139065">
                <a:moveTo>
                  <a:pt x="0" y="139065"/>
                </a:moveTo>
                <a:cubicBezTo>
                  <a:pt x="8890" y="138430"/>
                  <a:pt x="17818" y="138201"/>
                  <a:pt x="26670" y="137160"/>
                </a:cubicBezTo>
                <a:cubicBezTo>
                  <a:pt x="32932" y="136423"/>
                  <a:pt x="32568" y="134211"/>
                  <a:pt x="38100" y="131445"/>
                </a:cubicBezTo>
                <a:cubicBezTo>
                  <a:pt x="39896" y="130547"/>
                  <a:pt x="41910" y="130175"/>
                  <a:pt x="43815" y="129540"/>
                </a:cubicBezTo>
                <a:cubicBezTo>
                  <a:pt x="45720" y="128270"/>
                  <a:pt x="47911" y="127349"/>
                  <a:pt x="49530" y="125730"/>
                </a:cubicBezTo>
                <a:cubicBezTo>
                  <a:pt x="51149" y="124111"/>
                  <a:pt x="51552" y="121445"/>
                  <a:pt x="53340" y="120015"/>
                </a:cubicBezTo>
                <a:cubicBezTo>
                  <a:pt x="54908" y="118761"/>
                  <a:pt x="57150" y="118745"/>
                  <a:pt x="59055" y="118110"/>
                </a:cubicBezTo>
                <a:cubicBezTo>
                  <a:pt x="75433" y="107191"/>
                  <a:pt x="54711" y="120282"/>
                  <a:pt x="70485" y="112395"/>
                </a:cubicBezTo>
                <a:cubicBezTo>
                  <a:pt x="72533" y="111371"/>
                  <a:pt x="74295" y="109855"/>
                  <a:pt x="76200" y="108585"/>
                </a:cubicBezTo>
                <a:cubicBezTo>
                  <a:pt x="80356" y="96116"/>
                  <a:pt x="74584" y="108354"/>
                  <a:pt x="83820" y="100965"/>
                </a:cubicBezTo>
                <a:cubicBezTo>
                  <a:pt x="85608" y="99535"/>
                  <a:pt x="85907" y="96758"/>
                  <a:pt x="87630" y="95250"/>
                </a:cubicBezTo>
                <a:cubicBezTo>
                  <a:pt x="91076" y="92235"/>
                  <a:pt x="99060" y="87630"/>
                  <a:pt x="99060" y="87630"/>
                </a:cubicBezTo>
                <a:cubicBezTo>
                  <a:pt x="102703" y="76700"/>
                  <a:pt x="98356" y="86902"/>
                  <a:pt x="106680" y="76200"/>
                </a:cubicBezTo>
                <a:cubicBezTo>
                  <a:pt x="117629" y="62122"/>
                  <a:pt x="108784" y="66149"/>
                  <a:pt x="121920" y="62865"/>
                </a:cubicBezTo>
                <a:cubicBezTo>
                  <a:pt x="132839" y="46487"/>
                  <a:pt x="118300" y="65761"/>
                  <a:pt x="131445" y="55245"/>
                </a:cubicBezTo>
                <a:cubicBezTo>
                  <a:pt x="133233" y="53815"/>
                  <a:pt x="133636" y="51149"/>
                  <a:pt x="135255" y="49530"/>
                </a:cubicBezTo>
                <a:cubicBezTo>
                  <a:pt x="136874" y="47911"/>
                  <a:pt x="139065" y="46990"/>
                  <a:pt x="140970" y="45720"/>
                </a:cubicBezTo>
                <a:cubicBezTo>
                  <a:pt x="151130" y="30480"/>
                  <a:pt x="137795" y="48895"/>
                  <a:pt x="150495" y="36195"/>
                </a:cubicBezTo>
                <a:cubicBezTo>
                  <a:pt x="159112" y="27578"/>
                  <a:pt x="148894" y="32284"/>
                  <a:pt x="160020" y="28575"/>
                </a:cubicBezTo>
                <a:cubicBezTo>
                  <a:pt x="161925" y="27305"/>
                  <a:pt x="164305" y="26553"/>
                  <a:pt x="165735" y="24765"/>
                </a:cubicBezTo>
                <a:cubicBezTo>
                  <a:pt x="173124" y="15529"/>
                  <a:pt x="160886" y="21301"/>
                  <a:pt x="173355" y="17145"/>
                </a:cubicBezTo>
                <a:cubicBezTo>
                  <a:pt x="175260" y="15875"/>
                  <a:pt x="176978" y="14265"/>
                  <a:pt x="179070" y="13335"/>
                </a:cubicBezTo>
                <a:cubicBezTo>
                  <a:pt x="182740" y="11704"/>
                  <a:pt x="190500" y="9525"/>
                  <a:pt x="190500" y="9525"/>
                </a:cubicBezTo>
                <a:cubicBezTo>
                  <a:pt x="192405" y="8255"/>
                  <a:pt x="194167" y="6739"/>
                  <a:pt x="196215" y="5715"/>
                </a:cubicBezTo>
                <a:cubicBezTo>
                  <a:pt x="199992" y="3827"/>
                  <a:pt x="208039" y="2526"/>
                  <a:pt x="211455" y="1905"/>
                </a:cubicBezTo>
                <a:cubicBezTo>
                  <a:pt x="215255" y="1214"/>
                  <a:pt x="219075" y="635"/>
                  <a:pt x="222885" y="0"/>
                </a:cubicBezTo>
                <a:cubicBezTo>
                  <a:pt x="245110" y="635"/>
                  <a:pt x="267352" y="822"/>
                  <a:pt x="289560" y="1905"/>
                </a:cubicBezTo>
                <a:cubicBezTo>
                  <a:pt x="291328" y="1991"/>
                  <a:pt x="307979" y="5023"/>
                  <a:pt x="310515" y="5715"/>
                </a:cubicBezTo>
                <a:cubicBezTo>
                  <a:pt x="316327" y="7300"/>
                  <a:pt x="321945" y="9525"/>
                  <a:pt x="327660" y="11430"/>
                </a:cubicBezTo>
                <a:cubicBezTo>
                  <a:pt x="329565" y="12065"/>
                  <a:pt x="331367" y="13335"/>
                  <a:pt x="333375" y="13335"/>
                </a:cubicBezTo>
                <a:lnTo>
                  <a:pt x="340995" y="13335"/>
                </a:lnTo>
              </a:path>
            </a:pathLst>
          </a:cu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Rounded Rectangle 55"/>
          <p:cNvSpPr/>
          <p:nvPr/>
        </p:nvSpPr>
        <p:spPr bwMode="auto">
          <a:xfrm rot="20132355">
            <a:off x="1446365" y="3931151"/>
            <a:ext cx="302875" cy="45719"/>
          </a:xfrm>
          <a:prstGeom prst="round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6" name="Arc 95"/>
          <p:cNvSpPr/>
          <p:nvPr/>
        </p:nvSpPr>
        <p:spPr bwMode="auto">
          <a:xfrm rot="5400000">
            <a:off x="6349418" y="3116296"/>
            <a:ext cx="1001038" cy="813672"/>
          </a:xfrm>
          <a:prstGeom prst="arc">
            <a:avLst>
              <a:gd name="adj1" fmla="val 16200000"/>
              <a:gd name="adj2" fmla="val 21536343"/>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7" name="Straight Connector 96"/>
          <p:cNvCxnSpPr/>
          <p:nvPr/>
        </p:nvCxnSpPr>
        <p:spPr bwMode="auto">
          <a:xfrm flipV="1">
            <a:off x="6443101" y="4023652"/>
            <a:ext cx="416104" cy="9283"/>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98" name="Freeform 97"/>
          <p:cNvSpPr/>
          <p:nvPr/>
        </p:nvSpPr>
        <p:spPr bwMode="auto">
          <a:xfrm>
            <a:off x="6769106" y="3870007"/>
            <a:ext cx="344933" cy="139065"/>
          </a:xfrm>
          <a:custGeom>
            <a:avLst/>
            <a:gdLst>
              <a:gd name="connsiteX0" fmla="*/ 0 w 340995"/>
              <a:gd name="connsiteY0" fmla="*/ 139065 h 139065"/>
              <a:gd name="connsiteX1" fmla="*/ 26670 w 340995"/>
              <a:gd name="connsiteY1" fmla="*/ 137160 h 139065"/>
              <a:gd name="connsiteX2" fmla="*/ 38100 w 340995"/>
              <a:gd name="connsiteY2" fmla="*/ 131445 h 139065"/>
              <a:gd name="connsiteX3" fmla="*/ 43815 w 340995"/>
              <a:gd name="connsiteY3" fmla="*/ 129540 h 139065"/>
              <a:gd name="connsiteX4" fmla="*/ 49530 w 340995"/>
              <a:gd name="connsiteY4" fmla="*/ 125730 h 139065"/>
              <a:gd name="connsiteX5" fmla="*/ 53340 w 340995"/>
              <a:gd name="connsiteY5" fmla="*/ 120015 h 139065"/>
              <a:gd name="connsiteX6" fmla="*/ 59055 w 340995"/>
              <a:gd name="connsiteY6" fmla="*/ 118110 h 139065"/>
              <a:gd name="connsiteX7" fmla="*/ 70485 w 340995"/>
              <a:gd name="connsiteY7" fmla="*/ 112395 h 139065"/>
              <a:gd name="connsiteX8" fmla="*/ 76200 w 340995"/>
              <a:gd name="connsiteY8" fmla="*/ 108585 h 139065"/>
              <a:gd name="connsiteX9" fmla="*/ 83820 w 340995"/>
              <a:gd name="connsiteY9" fmla="*/ 100965 h 139065"/>
              <a:gd name="connsiteX10" fmla="*/ 87630 w 340995"/>
              <a:gd name="connsiteY10" fmla="*/ 95250 h 139065"/>
              <a:gd name="connsiteX11" fmla="*/ 99060 w 340995"/>
              <a:gd name="connsiteY11" fmla="*/ 87630 h 139065"/>
              <a:gd name="connsiteX12" fmla="*/ 106680 w 340995"/>
              <a:gd name="connsiteY12" fmla="*/ 76200 h 139065"/>
              <a:gd name="connsiteX13" fmla="*/ 121920 w 340995"/>
              <a:gd name="connsiteY13" fmla="*/ 62865 h 139065"/>
              <a:gd name="connsiteX14" fmla="*/ 131445 w 340995"/>
              <a:gd name="connsiteY14" fmla="*/ 55245 h 139065"/>
              <a:gd name="connsiteX15" fmla="*/ 135255 w 340995"/>
              <a:gd name="connsiteY15" fmla="*/ 49530 h 139065"/>
              <a:gd name="connsiteX16" fmla="*/ 140970 w 340995"/>
              <a:gd name="connsiteY16" fmla="*/ 45720 h 139065"/>
              <a:gd name="connsiteX17" fmla="*/ 150495 w 340995"/>
              <a:gd name="connsiteY17" fmla="*/ 36195 h 139065"/>
              <a:gd name="connsiteX18" fmla="*/ 160020 w 340995"/>
              <a:gd name="connsiteY18" fmla="*/ 28575 h 139065"/>
              <a:gd name="connsiteX19" fmla="*/ 165735 w 340995"/>
              <a:gd name="connsiteY19" fmla="*/ 24765 h 139065"/>
              <a:gd name="connsiteX20" fmla="*/ 173355 w 340995"/>
              <a:gd name="connsiteY20" fmla="*/ 17145 h 139065"/>
              <a:gd name="connsiteX21" fmla="*/ 179070 w 340995"/>
              <a:gd name="connsiteY21" fmla="*/ 13335 h 139065"/>
              <a:gd name="connsiteX22" fmla="*/ 190500 w 340995"/>
              <a:gd name="connsiteY22" fmla="*/ 9525 h 139065"/>
              <a:gd name="connsiteX23" fmla="*/ 196215 w 340995"/>
              <a:gd name="connsiteY23" fmla="*/ 5715 h 139065"/>
              <a:gd name="connsiteX24" fmla="*/ 211455 w 340995"/>
              <a:gd name="connsiteY24" fmla="*/ 1905 h 139065"/>
              <a:gd name="connsiteX25" fmla="*/ 222885 w 340995"/>
              <a:gd name="connsiteY25" fmla="*/ 0 h 139065"/>
              <a:gd name="connsiteX26" fmla="*/ 289560 w 340995"/>
              <a:gd name="connsiteY26" fmla="*/ 1905 h 139065"/>
              <a:gd name="connsiteX27" fmla="*/ 310515 w 340995"/>
              <a:gd name="connsiteY27" fmla="*/ 5715 h 139065"/>
              <a:gd name="connsiteX28" fmla="*/ 327660 w 340995"/>
              <a:gd name="connsiteY28" fmla="*/ 11430 h 139065"/>
              <a:gd name="connsiteX29" fmla="*/ 333375 w 340995"/>
              <a:gd name="connsiteY29" fmla="*/ 13335 h 139065"/>
              <a:gd name="connsiteX30" fmla="*/ 340995 w 340995"/>
              <a:gd name="connsiteY30" fmla="*/ 13335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0995" h="139065">
                <a:moveTo>
                  <a:pt x="0" y="139065"/>
                </a:moveTo>
                <a:cubicBezTo>
                  <a:pt x="8890" y="138430"/>
                  <a:pt x="17818" y="138201"/>
                  <a:pt x="26670" y="137160"/>
                </a:cubicBezTo>
                <a:cubicBezTo>
                  <a:pt x="32932" y="136423"/>
                  <a:pt x="32568" y="134211"/>
                  <a:pt x="38100" y="131445"/>
                </a:cubicBezTo>
                <a:cubicBezTo>
                  <a:pt x="39896" y="130547"/>
                  <a:pt x="41910" y="130175"/>
                  <a:pt x="43815" y="129540"/>
                </a:cubicBezTo>
                <a:cubicBezTo>
                  <a:pt x="45720" y="128270"/>
                  <a:pt x="47911" y="127349"/>
                  <a:pt x="49530" y="125730"/>
                </a:cubicBezTo>
                <a:cubicBezTo>
                  <a:pt x="51149" y="124111"/>
                  <a:pt x="51552" y="121445"/>
                  <a:pt x="53340" y="120015"/>
                </a:cubicBezTo>
                <a:cubicBezTo>
                  <a:pt x="54908" y="118761"/>
                  <a:pt x="57150" y="118745"/>
                  <a:pt x="59055" y="118110"/>
                </a:cubicBezTo>
                <a:cubicBezTo>
                  <a:pt x="75433" y="107191"/>
                  <a:pt x="54711" y="120282"/>
                  <a:pt x="70485" y="112395"/>
                </a:cubicBezTo>
                <a:cubicBezTo>
                  <a:pt x="72533" y="111371"/>
                  <a:pt x="74295" y="109855"/>
                  <a:pt x="76200" y="108585"/>
                </a:cubicBezTo>
                <a:cubicBezTo>
                  <a:pt x="80356" y="96116"/>
                  <a:pt x="74584" y="108354"/>
                  <a:pt x="83820" y="100965"/>
                </a:cubicBezTo>
                <a:cubicBezTo>
                  <a:pt x="85608" y="99535"/>
                  <a:pt x="85907" y="96758"/>
                  <a:pt x="87630" y="95250"/>
                </a:cubicBezTo>
                <a:cubicBezTo>
                  <a:pt x="91076" y="92235"/>
                  <a:pt x="99060" y="87630"/>
                  <a:pt x="99060" y="87630"/>
                </a:cubicBezTo>
                <a:cubicBezTo>
                  <a:pt x="102703" y="76700"/>
                  <a:pt x="98356" y="86902"/>
                  <a:pt x="106680" y="76200"/>
                </a:cubicBezTo>
                <a:cubicBezTo>
                  <a:pt x="117629" y="62122"/>
                  <a:pt x="108784" y="66149"/>
                  <a:pt x="121920" y="62865"/>
                </a:cubicBezTo>
                <a:cubicBezTo>
                  <a:pt x="132839" y="46487"/>
                  <a:pt x="118300" y="65761"/>
                  <a:pt x="131445" y="55245"/>
                </a:cubicBezTo>
                <a:cubicBezTo>
                  <a:pt x="133233" y="53815"/>
                  <a:pt x="133636" y="51149"/>
                  <a:pt x="135255" y="49530"/>
                </a:cubicBezTo>
                <a:cubicBezTo>
                  <a:pt x="136874" y="47911"/>
                  <a:pt x="139065" y="46990"/>
                  <a:pt x="140970" y="45720"/>
                </a:cubicBezTo>
                <a:cubicBezTo>
                  <a:pt x="151130" y="30480"/>
                  <a:pt x="137795" y="48895"/>
                  <a:pt x="150495" y="36195"/>
                </a:cubicBezTo>
                <a:cubicBezTo>
                  <a:pt x="159112" y="27578"/>
                  <a:pt x="148894" y="32284"/>
                  <a:pt x="160020" y="28575"/>
                </a:cubicBezTo>
                <a:cubicBezTo>
                  <a:pt x="161925" y="27305"/>
                  <a:pt x="164305" y="26553"/>
                  <a:pt x="165735" y="24765"/>
                </a:cubicBezTo>
                <a:cubicBezTo>
                  <a:pt x="173124" y="15529"/>
                  <a:pt x="160886" y="21301"/>
                  <a:pt x="173355" y="17145"/>
                </a:cubicBezTo>
                <a:cubicBezTo>
                  <a:pt x="175260" y="15875"/>
                  <a:pt x="176978" y="14265"/>
                  <a:pt x="179070" y="13335"/>
                </a:cubicBezTo>
                <a:cubicBezTo>
                  <a:pt x="182740" y="11704"/>
                  <a:pt x="190500" y="9525"/>
                  <a:pt x="190500" y="9525"/>
                </a:cubicBezTo>
                <a:cubicBezTo>
                  <a:pt x="192405" y="8255"/>
                  <a:pt x="194167" y="6739"/>
                  <a:pt x="196215" y="5715"/>
                </a:cubicBezTo>
                <a:cubicBezTo>
                  <a:pt x="199992" y="3827"/>
                  <a:pt x="208039" y="2526"/>
                  <a:pt x="211455" y="1905"/>
                </a:cubicBezTo>
                <a:cubicBezTo>
                  <a:pt x="215255" y="1214"/>
                  <a:pt x="219075" y="635"/>
                  <a:pt x="222885" y="0"/>
                </a:cubicBezTo>
                <a:cubicBezTo>
                  <a:pt x="245110" y="635"/>
                  <a:pt x="267352" y="822"/>
                  <a:pt x="289560" y="1905"/>
                </a:cubicBezTo>
                <a:cubicBezTo>
                  <a:pt x="291328" y="1991"/>
                  <a:pt x="307979" y="5023"/>
                  <a:pt x="310515" y="5715"/>
                </a:cubicBezTo>
                <a:cubicBezTo>
                  <a:pt x="316327" y="7300"/>
                  <a:pt x="321945" y="9525"/>
                  <a:pt x="327660" y="11430"/>
                </a:cubicBezTo>
                <a:cubicBezTo>
                  <a:pt x="329565" y="12065"/>
                  <a:pt x="331367" y="13335"/>
                  <a:pt x="333375" y="13335"/>
                </a:cubicBezTo>
                <a:lnTo>
                  <a:pt x="340995" y="13335"/>
                </a:lnTo>
              </a:path>
            </a:pathLst>
          </a:cu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9" name="Rounded Rectangle 98"/>
          <p:cNvSpPr/>
          <p:nvPr/>
        </p:nvSpPr>
        <p:spPr bwMode="auto">
          <a:xfrm rot="20132355">
            <a:off x="6808941" y="3934948"/>
            <a:ext cx="302875" cy="45719"/>
          </a:xfrm>
          <a:prstGeom prst="round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0" name="Arc 99"/>
          <p:cNvSpPr/>
          <p:nvPr/>
        </p:nvSpPr>
        <p:spPr bwMode="auto">
          <a:xfrm rot="5400000">
            <a:off x="3619191" y="3080079"/>
            <a:ext cx="986460" cy="871530"/>
          </a:xfrm>
          <a:prstGeom prst="arc">
            <a:avLst>
              <a:gd name="adj1" fmla="val 16200000"/>
              <a:gd name="adj2" fmla="val 21536343"/>
            </a:avLst>
          </a:pr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1" name="Straight Connector 100"/>
          <p:cNvCxnSpPr/>
          <p:nvPr/>
        </p:nvCxnSpPr>
        <p:spPr bwMode="auto">
          <a:xfrm flipV="1">
            <a:off x="3754038" y="4010838"/>
            <a:ext cx="381723" cy="2184"/>
          </a:xfrm>
          <a:prstGeom prst="line">
            <a:avLst/>
          </a:prstGeom>
          <a:solidFill>
            <a:schemeClr val="accent1"/>
          </a:solidFill>
          <a:ln w="76200" cap="flat" cmpd="sng" algn="ctr">
            <a:solidFill>
              <a:srgbClr val="00B0F0"/>
            </a:solidFill>
            <a:prstDash val="solid"/>
            <a:round/>
            <a:headEnd type="none" w="med" len="med"/>
            <a:tailEnd type="none" w="med" len="med"/>
          </a:ln>
          <a:effectLst/>
        </p:spPr>
      </p:cxnSp>
      <p:sp>
        <p:nvSpPr>
          <p:cNvPr id="6153" name="Freeform 6152"/>
          <p:cNvSpPr/>
          <p:nvPr/>
        </p:nvSpPr>
        <p:spPr bwMode="auto">
          <a:xfrm>
            <a:off x="4088136" y="3754120"/>
            <a:ext cx="360045" cy="217805"/>
          </a:xfrm>
          <a:custGeom>
            <a:avLst/>
            <a:gdLst>
              <a:gd name="connsiteX0" fmla="*/ 0 w 352425"/>
              <a:gd name="connsiteY0" fmla="*/ 192405 h 192405"/>
              <a:gd name="connsiteX1" fmla="*/ 26670 w 352425"/>
              <a:gd name="connsiteY1" fmla="*/ 190500 h 192405"/>
              <a:gd name="connsiteX2" fmla="*/ 38100 w 352425"/>
              <a:gd name="connsiteY2" fmla="*/ 186690 h 192405"/>
              <a:gd name="connsiteX3" fmla="*/ 41910 w 352425"/>
              <a:gd name="connsiteY3" fmla="*/ 180975 h 192405"/>
              <a:gd name="connsiteX4" fmla="*/ 47625 w 352425"/>
              <a:gd name="connsiteY4" fmla="*/ 179070 h 192405"/>
              <a:gd name="connsiteX5" fmla="*/ 59055 w 352425"/>
              <a:gd name="connsiteY5" fmla="*/ 173355 h 192405"/>
              <a:gd name="connsiteX6" fmla="*/ 70485 w 352425"/>
              <a:gd name="connsiteY6" fmla="*/ 165735 h 192405"/>
              <a:gd name="connsiteX7" fmla="*/ 81915 w 352425"/>
              <a:gd name="connsiteY7" fmla="*/ 158115 h 192405"/>
              <a:gd name="connsiteX8" fmla="*/ 83820 w 352425"/>
              <a:gd name="connsiteY8" fmla="*/ 152400 h 192405"/>
              <a:gd name="connsiteX9" fmla="*/ 95250 w 352425"/>
              <a:gd name="connsiteY9" fmla="*/ 146685 h 192405"/>
              <a:gd name="connsiteX10" fmla="*/ 102870 w 352425"/>
              <a:gd name="connsiteY10" fmla="*/ 135255 h 192405"/>
              <a:gd name="connsiteX11" fmla="*/ 104775 w 352425"/>
              <a:gd name="connsiteY11" fmla="*/ 129540 h 192405"/>
              <a:gd name="connsiteX12" fmla="*/ 110490 w 352425"/>
              <a:gd name="connsiteY12" fmla="*/ 125730 h 192405"/>
              <a:gd name="connsiteX13" fmla="*/ 121920 w 352425"/>
              <a:gd name="connsiteY13" fmla="*/ 102870 h 192405"/>
              <a:gd name="connsiteX14" fmla="*/ 123825 w 352425"/>
              <a:gd name="connsiteY14" fmla="*/ 97155 h 192405"/>
              <a:gd name="connsiteX15" fmla="*/ 137160 w 352425"/>
              <a:gd name="connsiteY15" fmla="*/ 81915 h 192405"/>
              <a:gd name="connsiteX16" fmla="*/ 139065 w 352425"/>
              <a:gd name="connsiteY16" fmla="*/ 76200 h 192405"/>
              <a:gd name="connsiteX17" fmla="*/ 148590 w 352425"/>
              <a:gd name="connsiteY17" fmla="*/ 64770 h 192405"/>
              <a:gd name="connsiteX18" fmla="*/ 150495 w 352425"/>
              <a:gd name="connsiteY18" fmla="*/ 59055 h 192405"/>
              <a:gd name="connsiteX19" fmla="*/ 161925 w 352425"/>
              <a:gd name="connsiteY19" fmla="*/ 41910 h 192405"/>
              <a:gd name="connsiteX20" fmla="*/ 169545 w 352425"/>
              <a:gd name="connsiteY20" fmla="*/ 30480 h 192405"/>
              <a:gd name="connsiteX21" fmla="*/ 175260 w 352425"/>
              <a:gd name="connsiteY21" fmla="*/ 26670 h 192405"/>
              <a:gd name="connsiteX22" fmla="*/ 177165 w 352425"/>
              <a:gd name="connsiteY22" fmla="*/ 20955 h 192405"/>
              <a:gd name="connsiteX23" fmla="*/ 190500 w 352425"/>
              <a:gd name="connsiteY23" fmla="*/ 17145 h 192405"/>
              <a:gd name="connsiteX24" fmla="*/ 201930 w 352425"/>
              <a:gd name="connsiteY24" fmla="*/ 13335 h 192405"/>
              <a:gd name="connsiteX25" fmla="*/ 207645 w 352425"/>
              <a:gd name="connsiteY25" fmla="*/ 11430 h 192405"/>
              <a:gd name="connsiteX26" fmla="*/ 230505 w 352425"/>
              <a:gd name="connsiteY26" fmla="*/ 7620 h 192405"/>
              <a:gd name="connsiteX27" fmla="*/ 236220 w 352425"/>
              <a:gd name="connsiteY27" fmla="*/ 5715 h 192405"/>
              <a:gd name="connsiteX28" fmla="*/ 264795 w 352425"/>
              <a:gd name="connsiteY28" fmla="*/ 1905 h 192405"/>
              <a:gd name="connsiteX29" fmla="*/ 289560 w 352425"/>
              <a:gd name="connsiteY29" fmla="*/ 0 h 192405"/>
              <a:gd name="connsiteX30" fmla="*/ 339090 w 352425"/>
              <a:gd name="connsiteY30" fmla="*/ 1905 h 192405"/>
              <a:gd name="connsiteX31" fmla="*/ 352425 w 352425"/>
              <a:gd name="connsiteY31" fmla="*/ 3810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192405">
                <a:moveTo>
                  <a:pt x="0" y="192405"/>
                </a:moveTo>
                <a:cubicBezTo>
                  <a:pt x="8890" y="191770"/>
                  <a:pt x="17856" y="191822"/>
                  <a:pt x="26670" y="190500"/>
                </a:cubicBezTo>
                <a:cubicBezTo>
                  <a:pt x="30642" y="189904"/>
                  <a:pt x="38100" y="186690"/>
                  <a:pt x="38100" y="186690"/>
                </a:cubicBezTo>
                <a:cubicBezTo>
                  <a:pt x="39370" y="184785"/>
                  <a:pt x="40122" y="182405"/>
                  <a:pt x="41910" y="180975"/>
                </a:cubicBezTo>
                <a:cubicBezTo>
                  <a:pt x="43478" y="179721"/>
                  <a:pt x="45829" y="179968"/>
                  <a:pt x="47625" y="179070"/>
                </a:cubicBezTo>
                <a:cubicBezTo>
                  <a:pt x="62397" y="171684"/>
                  <a:pt x="44690" y="178143"/>
                  <a:pt x="59055" y="173355"/>
                </a:cubicBezTo>
                <a:cubicBezTo>
                  <a:pt x="71738" y="160672"/>
                  <a:pt x="58079" y="172627"/>
                  <a:pt x="70485" y="165735"/>
                </a:cubicBezTo>
                <a:cubicBezTo>
                  <a:pt x="74488" y="163511"/>
                  <a:pt x="81915" y="158115"/>
                  <a:pt x="81915" y="158115"/>
                </a:cubicBezTo>
                <a:cubicBezTo>
                  <a:pt x="82550" y="156210"/>
                  <a:pt x="82566" y="153968"/>
                  <a:pt x="83820" y="152400"/>
                </a:cubicBezTo>
                <a:cubicBezTo>
                  <a:pt x="86506" y="149043"/>
                  <a:pt x="91485" y="147940"/>
                  <a:pt x="95250" y="146685"/>
                </a:cubicBezTo>
                <a:lnTo>
                  <a:pt x="102870" y="135255"/>
                </a:lnTo>
                <a:cubicBezTo>
                  <a:pt x="103984" y="133584"/>
                  <a:pt x="103521" y="131108"/>
                  <a:pt x="104775" y="129540"/>
                </a:cubicBezTo>
                <a:cubicBezTo>
                  <a:pt x="106205" y="127752"/>
                  <a:pt x="108585" y="127000"/>
                  <a:pt x="110490" y="125730"/>
                </a:cubicBezTo>
                <a:cubicBezTo>
                  <a:pt x="115748" y="109956"/>
                  <a:pt x="112072" y="117642"/>
                  <a:pt x="121920" y="102870"/>
                </a:cubicBezTo>
                <a:cubicBezTo>
                  <a:pt x="123034" y="101199"/>
                  <a:pt x="122850" y="98910"/>
                  <a:pt x="123825" y="97155"/>
                </a:cubicBezTo>
                <a:cubicBezTo>
                  <a:pt x="130362" y="85389"/>
                  <a:pt x="128812" y="87481"/>
                  <a:pt x="137160" y="81915"/>
                </a:cubicBezTo>
                <a:cubicBezTo>
                  <a:pt x="137795" y="80010"/>
                  <a:pt x="137951" y="77871"/>
                  <a:pt x="139065" y="76200"/>
                </a:cubicBezTo>
                <a:cubicBezTo>
                  <a:pt x="147491" y="63561"/>
                  <a:pt x="142357" y="77235"/>
                  <a:pt x="148590" y="64770"/>
                </a:cubicBezTo>
                <a:cubicBezTo>
                  <a:pt x="149488" y="62974"/>
                  <a:pt x="149520" y="60810"/>
                  <a:pt x="150495" y="59055"/>
                </a:cubicBezTo>
                <a:lnTo>
                  <a:pt x="161925" y="41910"/>
                </a:lnTo>
                <a:lnTo>
                  <a:pt x="169545" y="30480"/>
                </a:lnTo>
                <a:cubicBezTo>
                  <a:pt x="170815" y="28575"/>
                  <a:pt x="173355" y="27940"/>
                  <a:pt x="175260" y="26670"/>
                </a:cubicBezTo>
                <a:cubicBezTo>
                  <a:pt x="175895" y="24765"/>
                  <a:pt x="175745" y="22375"/>
                  <a:pt x="177165" y="20955"/>
                </a:cubicBezTo>
                <a:cubicBezTo>
                  <a:pt x="178080" y="20040"/>
                  <a:pt x="190429" y="17166"/>
                  <a:pt x="190500" y="17145"/>
                </a:cubicBezTo>
                <a:cubicBezTo>
                  <a:pt x="194347" y="15991"/>
                  <a:pt x="198120" y="14605"/>
                  <a:pt x="201930" y="13335"/>
                </a:cubicBezTo>
                <a:cubicBezTo>
                  <a:pt x="203835" y="12700"/>
                  <a:pt x="205676" y="11824"/>
                  <a:pt x="207645" y="11430"/>
                </a:cubicBezTo>
                <a:cubicBezTo>
                  <a:pt x="221573" y="8644"/>
                  <a:pt x="213965" y="9983"/>
                  <a:pt x="230505" y="7620"/>
                </a:cubicBezTo>
                <a:cubicBezTo>
                  <a:pt x="232410" y="6985"/>
                  <a:pt x="234260" y="6151"/>
                  <a:pt x="236220" y="5715"/>
                </a:cubicBezTo>
                <a:cubicBezTo>
                  <a:pt x="243918" y="4004"/>
                  <a:pt x="257811" y="2540"/>
                  <a:pt x="264795" y="1905"/>
                </a:cubicBezTo>
                <a:cubicBezTo>
                  <a:pt x="273040" y="1155"/>
                  <a:pt x="281305" y="635"/>
                  <a:pt x="289560" y="0"/>
                </a:cubicBezTo>
                <a:cubicBezTo>
                  <a:pt x="306070" y="635"/>
                  <a:pt x="322598" y="905"/>
                  <a:pt x="339090" y="1905"/>
                </a:cubicBezTo>
                <a:cubicBezTo>
                  <a:pt x="343572" y="2177"/>
                  <a:pt x="352425" y="3810"/>
                  <a:pt x="352425" y="3810"/>
                </a:cubicBezTo>
              </a:path>
            </a:pathLst>
          </a:cu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Rounded Rectangle 111"/>
          <p:cNvSpPr/>
          <p:nvPr/>
        </p:nvSpPr>
        <p:spPr bwMode="auto">
          <a:xfrm rot="19630826">
            <a:off x="4124967" y="3847958"/>
            <a:ext cx="369723" cy="59106"/>
          </a:xfrm>
          <a:prstGeom prst="round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0" name="Rectangle 119"/>
          <p:cNvSpPr/>
          <p:nvPr/>
        </p:nvSpPr>
        <p:spPr bwMode="auto">
          <a:xfrm>
            <a:off x="3387350" y="3562134"/>
            <a:ext cx="376214" cy="639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Right Arrow 112"/>
          <p:cNvSpPr/>
          <p:nvPr/>
        </p:nvSpPr>
        <p:spPr bwMode="auto">
          <a:xfrm>
            <a:off x="3627312" y="3840313"/>
            <a:ext cx="272503" cy="10668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3100622" y="3722635"/>
            <a:ext cx="617420" cy="338554"/>
          </a:xfrm>
          <a:prstGeom prst="rect">
            <a:avLst/>
          </a:prstGeom>
          <a:noFill/>
        </p:spPr>
        <p:txBody>
          <a:bodyPr wrap="square" rtlCol="0">
            <a:spAutoFit/>
          </a:bodyPr>
          <a:lstStyle/>
          <a:p>
            <a:r>
              <a:rPr lang="en-US" sz="800" dirty="0" smtClean="0"/>
              <a:t>Inducer </a:t>
            </a:r>
          </a:p>
          <a:p>
            <a:r>
              <a:rPr lang="en-US" sz="800" dirty="0" smtClean="0"/>
              <a:t>Airflow</a:t>
            </a:r>
            <a:endParaRPr lang="en-US" sz="800" dirty="0"/>
          </a:p>
        </p:txBody>
      </p:sp>
      <p:sp>
        <p:nvSpPr>
          <p:cNvPr id="6156" name="Rectangle 6155"/>
          <p:cNvSpPr/>
          <p:nvPr/>
        </p:nvSpPr>
        <p:spPr bwMode="auto">
          <a:xfrm>
            <a:off x="712788" y="3598745"/>
            <a:ext cx="376214" cy="639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7" name="Right Arrow 56"/>
          <p:cNvSpPr/>
          <p:nvPr/>
        </p:nvSpPr>
        <p:spPr bwMode="auto">
          <a:xfrm>
            <a:off x="940050" y="3851127"/>
            <a:ext cx="272503" cy="10668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8" name="TextBox 57"/>
          <p:cNvSpPr txBox="1"/>
          <p:nvPr/>
        </p:nvSpPr>
        <p:spPr>
          <a:xfrm>
            <a:off x="385028" y="3732161"/>
            <a:ext cx="617420" cy="338554"/>
          </a:xfrm>
          <a:prstGeom prst="rect">
            <a:avLst/>
          </a:prstGeom>
          <a:noFill/>
        </p:spPr>
        <p:txBody>
          <a:bodyPr wrap="square" rtlCol="0">
            <a:spAutoFit/>
          </a:bodyPr>
          <a:lstStyle/>
          <a:p>
            <a:r>
              <a:rPr lang="en-US" sz="800" dirty="0" smtClean="0"/>
              <a:t>Inducer </a:t>
            </a:r>
          </a:p>
          <a:p>
            <a:r>
              <a:rPr lang="en-US" sz="800" dirty="0" smtClean="0"/>
              <a:t>Airflow</a:t>
            </a:r>
            <a:endParaRPr lang="en-US" sz="800" dirty="0"/>
          </a:p>
        </p:txBody>
      </p:sp>
      <p:sp>
        <p:nvSpPr>
          <p:cNvPr id="121" name="Rectangle 120"/>
          <p:cNvSpPr/>
          <p:nvPr/>
        </p:nvSpPr>
        <p:spPr bwMode="auto">
          <a:xfrm>
            <a:off x="6082763" y="3614052"/>
            <a:ext cx="376214" cy="639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4" name="Right Arrow 113"/>
          <p:cNvSpPr/>
          <p:nvPr/>
        </p:nvSpPr>
        <p:spPr bwMode="auto">
          <a:xfrm>
            <a:off x="6306849" y="3851127"/>
            <a:ext cx="272503" cy="10668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6" name="TextBox 115"/>
          <p:cNvSpPr txBox="1"/>
          <p:nvPr/>
        </p:nvSpPr>
        <p:spPr>
          <a:xfrm>
            <a:off x="5779795" y="3722635"/>
            <a:ext cx="617420" cy="338554"/>
          </a:xfrm>
          <a:prstGeom prst="rect">
            <a:avLst/>
          </a:prstGeom>
          <a:noFill/>
        </p:spPr>
        <p:txBody>
          <a:bodyPr wrap="square" rtlCol="0">
            <a:spAutoFit/>
          </a:bodyPr>
          <a:lstStyle/>
          <a:p>
            <a:r>
              <a:rPr lang="en-US" sz="800" dirty="0" smtClean="0"/>
              <a:t>Inducer </a:t>
            </a:r>
          </a:p>
          <a:p>
            <a:r>
              <a:rPr lang="en-US" sz="800" dirty="0" smtClean="0"/>
              <a:t>Airflow</a:t>
            </a:r>
            <a:endParaRPr lang="en-US" sz="800" dirty="0"/>
          </a:p>
        </p:txBody>
      </p:sp>
      <p:sp>
        <p:nvSpPr>
          <p:cNvPr id="2" name="TextBox 1"/>
          <p:cNvSpPr txBox="1"/>
          <p:nvPr/>
        </p:nvSpPr>
        <p:spPr>
          <a:xfrm>
            <a:off x="177801" y="5235203"/>
            <a:ext cx="1164378" cy="400110"/>
          </a:xfrm>
          <a:prstGeom prst="rect">
            <a:avLst/>
          </a:prstGeom>
          <a:noFill/>
        </p:spPr>
        <p:txBody>
          <a:bodyPr wrap="square" rtlCol="0">
            <a:spAutoFit/>
          </a:bodyPr>
          <a:lstStyle/>
          <a:p>
            <a:pPr algn="l"/>
            <a:r>
              <a:rPr lang="en-US" sz="1000" dirty="0" smtClean="0"/>
              <a:t>Liquid passed out furnace drain</a:t>
            </a:r>
            <a:endParaRPr lang="en-US" sz="1000" dirty="0"/>
          </a:p>
        </p:txBody>
      </p:sp>
      <p:sp>
        <p:nvSpPr>
          <p:cNvPr id="74" name="Rectangle 73"/>
          <p:cNvSpPr/>
          <p:nvPr/>
        </p:nvSpPr>
        <p:spPr bwMode="auto">
          <a:xfrm>
            <a:off x="1471929" y="5006739"/>
            <a:ext cx="524933" cy="180228"/>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7009750" y="4679825"/>
            <a:ext cx="524324" cy="156754"/>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4248905" y="4682875"/>
            <a:ext cx="529168" cy="506374"/>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1" name="TextBox 60"/>
          <p:cNvSpPr txBox="1"/>
          <p:nvPr/>
        </p:nvSpPr>
        <p:spPr>
          <a:xfrm>
            <a:off x="1456778" y="4955533"/>
            <a:ext cx="562975" cy="261610"/>
          </a:xfrm>
          <a:prstGeom prst="rect">
            <a:avLst/>
          </a:prstGeom>
          <a:noFill/>
        </p:spPr>
        <p:txBody>
          <a:bodyPr wrap="none" rtlCol="0">
            <a:spAutoFit/>
          </a:bodyPr>
          <a:lstStyle/>
          <a:p>
            <a:r>
              <a:rPr lang="en-US" sz="1100" dirty="0" smtClean="0"/>
              <a:t>Liquid</a:t>
            </a:r>
          </a:p>
        </p:txBody>
      </p:sp>
      <p:sp>
        <p:nvSpPr>
          <p:cNvPr id="69" name="TextBox 68"/>
          <p:cNvSpPr txBox="1"/>
          <p:nvPr/>
        </p:nvSpPr>
        <p:spPr>
          <a:xfrm>
            <a:off x="4238350" y="4800902"/>
            <a:ext cx="562975" cy="261610"/>
          </a:xfrm>
          <a:prstGeom prst="rect">
            <a:avLst/>
          </a:prstGeom>
          <a:noFill/>
        </p:spPr>
        <p:txBody>
          <a:bodyPr wrap="none" rtlCol="0">
            <a:spAutoFit/>
          </a:bodyPr>
          <a:lstStyle/>
          <a:p>
            <a:r>
              <a:rPr lang="en-US" sz="1100" dirty="0" smtClean="0"/>
              <a:t>Liquid</a:t>
            </a:r>
          </a:p>
        </p:txBody>
      </p:sp>
      <p:sp>
        <p:nvSpPr>
          <p:cNvPr id="72" name="TextBox 71"/>
          <p:cNvSpPr txBox="1"/>
          <p:nvPr/>
        </p:nvSpPr>
        <p:spPr>
          <a:xfrm>
            <a:off x="6995462" y="4621114"/>
            <a:ext cx="562975" cy="261610"/>
          </a:xfrm>
          <a:prstGeom prst="rect">
            <a:avLst/>
          </a:prstGeom>
          <a:noFill/>
        </p:spPr>
        <p:txBody>
          <a:bodyPr wrap="none" rtlCol="0">
            <a:spAutoFit/>
          </a:bodyPr>
          <a:lstStyle/>
          <a:p>
            <a:r>
              <a:rPr lang="en-US" sz="1100" dirty="0" smtClean="0"/>
              <a:t>Liquid</a:t>
            </a:r>
          </a:p>
        </p:txBody>
      </p:sp>
      <p:sp>
        <p:nvSpPr>
          <p:cNvPr id="3" name="Left Brace 2"/>
          <p:cNvSpPr/>
          <p:nvPr/>
        </p:nvSpPr>
        <p:spPr bwMode="auto">
          <a:xfrm>
            <a:off x="1237953" y="4375875"/>
            <a:ext cx="187628" cy="81337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8" name="TextBox 87"/>
          <p:cNvSpPr txBox="1"/>
          <p:nvPr/>
        </p:nvSpPr>
        <p:spPr>
          <a:xfrm>
            <a:off x="165100" y="4564152"/>
            <a:ext cx="1192651" cy="400110"/>
          </a:xfrm>
          <a:prstGeom prst="rect">
            <a:avLst/>
          </a:prstGeom>
          <a:noFill/>
        </p:spPr>
        <p:txBody>
          <a:bodyPr wrap="square" rtlCol="0">
            <a:spAutoFit/>
          </a:bodyPr>
          <a:lstStyle/>
          <a:p>
            <a:pPr algn="l"/>
            <a:r>
              <a:rPr lang="en-US" sz="1000" dirty="0" smtClean="0"/>
              <a:t>Total water vapor passed into vent</a:t>
            </a:r>
            <a:endParaRPr lang="en-US" sz="1000" dirty="0"/>
          </a:p>
        </p:txBody>
      </p:sp>
      <p:sp>
        <p:nvSpPr>
          <p:cNvPr id="102" name="Left Brace 101"/>
          <p:cNvSpPr/>
          <p:nvPr/>
        </p:nvSpPr>
        <p:spPr bwMode="auto">
          <a:xfrm>
            <a:off x="1234784" y="5201363"/>
            <a:ext cx="187628" cy="46166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5725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304808"/>
            <a:ext cx="8610600" cy="1066800"/>
          </a:xfrm>
        </p:spPr>
        <p:txBody>
          <a:bodyPr>
            <a:normAutofit/>
          </a:bodyPr>
          <a:lstStyle/>
          <a:p>
            <a:r>
              <a:rPr lang="en-US" sz="2800" dirty="0" smtClean="0"/>
              <a:t>Vent and Combustion Air Design and Installation</a:t>
            </a:r>
            <a:br>
              <a:rPr lang="en-US" sz="2800" dirty="0" smtClean="0"/>
            </a:br>
            <a:r>
              <a:rPr lang="en-US" sz="2800" dirty="0" smtClean="0"/>
              <a:t>Pressure Switch Operation: Single and 2-Stage</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6</a:t>
            </a:fld>
            <a:endParaRPr lang="en-US" dirty="0">
              <a:solidFill>
                <a:prstClr val="black">
                  <a:tint val="75000"/>
                </a:prstClr>
              </a:solidFill>
            </a:endParaRPr>
          </a:p>
        </p:txBody>
      </p:sp>
      <p:sp>
        <p:nvSpPr>
          <p:cNvPr id="4" name="TextBox 3"/>
          <p:cNvSpPr txBox="1"/>
          <p:nvPr/>
        </p:nvSpPr>
        <p:spPr>
          <a:xfrm>
            <a:off x="343694" y="1462955"/>
            <a:ext cx="8495506" cy="1361911"/>
          </a:xfrm>
          <a:prstGeom prst="rect">
            <a:avLst/>
          </a:prstGeom>
          <a:noFill/>
          <a:ln>
            <a:solidFill>
              <a:schemeClr val="tx1"/>
            </a:solidFill>
          </a:ln>
        </p:spPr>
        <p:txBody>
          <a:bodyPr wrap="square" rtlCol="0">
            <a:spAutoFit/>
          </a:bodyPr>
          <a:lstStyle/>
          <a:p>
            <a:pPr algn="l"/>
            <a:r>
              <a:rPr lang="en-US" sz="1800" b="1" u="sng" dirty="0" smtClean="0"/>
              <a:t>LPS (Low Pressure Switch)</a:t>
            </a:r>
          </a:p>
          <a:p>
            <a:pPr algn="l"/>
            <a:r>
              <a:rPr lang="en-US" sz="1800" dirty="0" smtClean="0"/>
              <a:t>Measures:  collector box pressure</a:t>
            </a:r>
          </a:p>
          <a:p>
            <a:pPr algn="l"/>
            <a:endParaRPr lang="en-US" sz="1050" dirty="0" smtClean="0"/>
          </a:p>
          <a:p>
            <a:pPr algn="l"/>
            <a:r>
              <a:rPr lang="en-US" sz="1800" dirty="0" smtClean="0"/>
              <a:t>Purpose:  Prevent furnace from running with a partially or fully blocked heat exchanger, trap or condensate drain</a:t>
            </a:r>
            <a:endParaRPr lang="en-US" sz="1800" dirty="0"/>
          </a:p>
        </p:txBody>
      </p:sp>
      <p:sp>
        <p:nvSpPr>
          <p:cNvPr id="17" name="TextBox 16"/>
          <p:cNvSpPr txBox="1"/>
          <p:nvPr/>
        </p:nvSpPr>
        <p:spPr>
          <a:xfrm>
            <a:off x="256901" y="5702249"/>
            <a:ext cx="8676966" cy="830997"/>
          </a:xfrm>
          <a:prstGeom prst="rect">
            <a:avLst/>
          </a:prstGeom>
          <a:noFill/>
        </p:spPr>
        <p:txBody>
          <a:bodyPr wrap="square" rtlCol="0">
            <a:spAutoFit/>
          </a:bodyPr>
          <a:lstStyle/>
          <a:p>
            <a:pPr algn="l"/>
            <a:r>
              <a:rPr lang="en-US" b="1" dirty="0" smtClean="0">
                <a:solidFill>
                  <a:srgbClr val="FF0000"/>
                </a:solidFill>
              </a:rPr>
              <a:t>Low Pressure Switch is used to prevent carbon monoxide from entering a living space.  </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111" r="37427"/>
          <a:stretch/>
        </p:blipFill>
        <p:spPr bwMode="auto">
          <a:xfrm>
            <a:off x="3445934" y="2937933"/>
            <a:ext cx="1743606"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36150" y="3225338"/>
            <a:ext cx="1838965" cy="369332"/>
          </a:xfrm>
          <a:prstGeom prst="rect">
            <a:avLst/>
          </a:prstGeom>
          <a:noFill/>
        </p:spPr>
        <p:txBody>
          <a:bodyPr wrap="none" rtlCol="0">
            <a:spAutoFit/>
          </a:bodyPr>
          <a:lstStyle/>
          <a:p>
            <a:r>
              <a:rPr lang="en-US" sz="1800" dirty="0" smtClean="0"/>
              <a:t>Heat Exchanger</a:t>
            </a:r>
            <a:endParaRPr lang="en-US" sz="1800" dirty="0"/>
          </a:p>
        </p:txBody>
      </p:sp>
      <p:sp>
        <p:nvSpPr>
          <p:cNvPr id="10" name="TextBox 9"/>
          <p:cNvSpPr txBox="1"/>
          <p:nvPr/>
        </p:nvSpPr>
        <p:spPr>
          <a:xfrm>
            <a:off x="5581063" y="4991668"/>
            <a:ext cx="1851790" cy="369332"/>
          </a:xfrm>
          <a:prstGeom prst="rect">
            <a:avLst/>
          </a:prstGeom>
          <a:noFill/>
        </p:spPr>
        <p:txBody>
          <a:bodyPr wrap="none" rtlCol="0">
            <a:spAutoFit/>
          </a:bodyPr>
          <a:lstStyle/>
          <a:p>
            <a:r>
              <a:rPr lang="en-US" sz="1800" dirty="0" smtClean="0"/>
              <a:t>Pressure Switch</a:t>
            </a:r>
            <a:endParaRPr lang="en-US" sz="1800" dirty="0"/>
          </a:p>
        </p:txBody>
      </p:sp>
      <p:sp>
        <p:nvSpPr>
          <p:cNvPr id="11" name="TextBox 10"/>
          <p:cNvSpPr txBox="1"/>
          <p:nvPr/>
        </p:nvSpPr>
        <p:spPr>
          <a:xfrm>
            <a:off x="1562944" y="3767667"/>
            <a:ext cx="1556836" cy="369332"/>
          </a:xfrm>
          <a:prstGeom prst="rect">
            <a:avLst/>
          </a:prstGeom>
          <a:noFill/>
        </p:spPr>
        <p:txBody>
          <a:bodyPr wrap="none" rtlCol="0">
            <a:spAutoFit/>
          </a:bodyPr>
          <a:lstStyle/>
          <a:p>
            <a:r>
              <a:rPr lang="en-US" sz="1800" dirty="0" smtClean="0"/>
              <a:t>Collector Box</a:t>
            </a:r>
            <a:endParaRPr lang="en-US" sz="1800" dirty="0"/>
          </a:p>
        </p:txBody>
      </p:sp>
      <p:sp>
        <p:nvSpPr>
          <p:cNvPr id="12" name="TextBox 11"/>
          <p:cNvSpPr txBox="1"/>
          <p:nvPr/>
        </p:nvSpPr>
        <p:spPr>
          <a:xfrm>
            <a:off x="6034195" y="3952333"/>
            <a:ext cx="650563" cy="369332"/>
          </a:xfrm>
          <a:prstGeom prst="rect">
            <a:avLst/>
          </a:prstGeom>
          <a:noFill/>
        </p:spPr>
        <p:txBody>
          <a:bodyPr wrap="none" rtlCol="0">
            <a:spAutoFit/>
          </a:bodyPr>
          <a:lstStyle/>
          <a:p>
            <a:r>
              <a:rPr lang="en-US" sz="1800" dirty="0" smtClean="0"/>
              <a:t>Trap</a:t>
            </a:r>
            <a:endParaRPr lang="en-US" sz="1800" dirty="0"/>
          </a:p>
        </p:txBody>
      </p:sp>
      <p:cxnSp>
        <p:nvCxnSpPr>
          <p:cNvPr id="7" name="Straight Arrow Connector 6"/>
          <p:cNvCxnSpPr>
            <a:stCxn id="11" idx="3"/>
          </p:cNvCxnSpPr>
          <p:nvPr/>
        </p:nvCxnSpPr>
        <p:spPr bwMode="auto">
          <a:xfrm>
            <a:off x="3119780" y="3952333"/>
            <a:ext cx="724087"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5" name="Straight Arrow Connector 14"/>
          <p:cNvCxnSpPr>
            <a:stCxn id="3" idx="1"/>
          </p:cNvCxnSpPr>
          <p:nvPr/>
        </p:nvCxnSpPr>
        <p:spPr bwMode="auto">
          <a:xfrm flipH="1">
            <a:off x="4876800" y="3410004"/>
            <a:ext cx="959350" cy="18466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1" name="Straight Arrow Connector 20"/>
          <p:cNvCxnSpPr>
            <a:stCxn id="10" idx="1"/>
          </p:cNvCxnSpPr>
          <p:nvPr/>
        </p:nvCxnSpPr>
        <p:spPr bwMode="auto">
          <a:xfrm flipH="1" flipV="1">
            <a:off x="4317737" y="4436533"/>
            <a:ext cx="1263326" cy="73980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6" name="Straight Arrow Connector 25"/>
          <p:cNvCxnSpPr>
            <a:stCxn id="12" idx="1"/>
          </p:cNvCxnSpPr>
          <p:nvPr/>
        </p:nvCxnSpPr>
        <p:spPr bwMode="auto">
          <a:xfrm flipH="1">
            <a:off x="4703867" y="4136999"/>
            <a:ext cx="1330328" cy="22333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824278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111" r="37427"/>
          <a:stretch/>
        </p:blipFill>
        <p:spPr bwMode="auto">
          <a:xfrm>
            <a:off x="3445934" y="2937933"/>
            <a:ext cx="1743606"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Rectangle 2"/>
          <p:cNvSpPr>
            <a:spLocks noGrp="1" noChangeArrowheads="1"/>
          </p:cNvSpPr>
          <p:nvPr>
            <p:ph type="title"/>
          </p:nvPr>
        </p:nvSpPr>
        <p:spPr>
          <a:xfrm>
            <a:off x="228600" y="304808"/>
            <a:ext cx="8610600" cy="1066800"/>
          </a:xfrm>
        </p:spPr>
        <p:txBody>
          <a:bodyPr>
            <a:normAutofit/>
          </a:bodyPr>
          <a:lstStyle/>
          <a:p>
            <a:r>
              <a:rPr lang="en-US" sz="2800" dirty="0" smtClean="0"/>
              <a:t>Vent and Combustion Air Design and Installation</a:t>
            </a:r>
            <a:br>
              <a:rPr lang="en-US" sz="2800" dirty="0" smtClean="0"/>
            </a:br>
            <a:r>
              <a:rPr lang="en-US" sz="2800" dirty="0" smtClean="0"/>
              <a:t>Pressure Switch Operation: Single and 2-Stage</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7</a:t>
            </a:fld>
            <a:endParaRPr lang="en-US" dirty="0">
              <a:solidFill>
                <a:prstClr val="black">
                  <a:tint val="75000"/>
                </a:prstClr>
              </a:solidFill>
            </a:endParaRPr>
          </a:p>
        </p:txBody>
      </p:sp>
      <p:sp>
        <p:nvSpPr>
          <p:cNvPr id="12" name="TextBox 11"/>
          <p:cNvSpPr txBox="1"/>
          <p:nvPr/>
        </p:nvSpPr>
        <p:spPr>
          <a:xfrm>
            <a:off x="344298" y="1496448"/>
            <a:ext cx="8494902" cy="1084912"/>
          </a:xfrm>
          <a:prstGeom prst="rect">
            <a:avLst/>
          </a:prstGeom>
          <a:noFill/>
          <a:ln>
            <a:solidFill>
              <a:schemeClr val="tx1"/>
            </a:solidFill>
          </a:ln>
        </p:spPr>
        <p:txBody>
          <a:bodyPr wrap="square" rtlCol="0">
            <a:spAutoFit/>
          </a:bodyPr>
          <a:lstStyle/>
          <a:p>
            <a:pPr algn="l"/>
            <a:r>
              <a:rPr lang="en-US" sz="1800" b="1" u="sng" dirty="0"/>
              <a:t>H</a:t>
            </a:r>
            <a:r>
              <a:rPr lang="en-US" sz="1800" b="1" u="sng" dirty="0" smtClean="0"/>
              <a:t>PS (High Pressure Switch)</a:t>
            </a:r>
          </a:p>
          <a:p>
            <a:pPr algn="l"/>
            <a:r>
              <a:rPr lang="en-US" sz="1800" dirty="0" smtClean="0"/>
              <a:t>Measures:  inducer housing pressure</a:t>
            </a:r>
          </a:p>
          <a:p>
            <a:pPr algn="l"/>
            <a:endParaRPr lang="en-US" sz="1050" dirty="0" smtClean="0"/>
          </a:p>
          <a:p>
            <a:pPr algn="l"/>
            <a:r>
              <a:rPr lang="en-US" sz="1800" dirty="0" smtClean="0"/>
              <a:t>Purpose:  Prevent furnace from running with a partially or fully blocked vent</a:t>
            </a:r>
            <a:endParaRPr lang="en-US" sz="1800" dirty="0"/>
          </a:p>
        </p:txBody>
      </p:sp>
      <p:sp>
        <p:nvSpPr>
          <p:cNvPr id="17" name="TextBox 16"/>
          <p:cNvSpPr txBox="1"/>
          <p:nvPr/>
        </p:nvSpPr>
        <p:spPr>
          <a:xfrm>
            <a:off x="250551" y="5854649"/>
            <a:ext cx="8676966" cy="830997"/>
          </a:xfrm>
          <a:prstGeom prst="rect">
            <a:avLst/>
          </a:prstGeom>
          <a:noFill/>
        </p:spPr>
        <p:txBody>
          <a:bodyPr wrap="square" rtlCol="0">
            <a:spAutoFit/>
          </a:bodyPr>
          <a:lstStyle/>
          <a:p>
            <a:pPr algn="l"/>
            <a:r>
              <a:rPr lang="en-US" b="1" dirty="0" smtClean="0">
                <a:solidFill>
                  <a:srgbClr val="FF0000"/>
                </a:solidFill>
              </a:rPr>
              <a:t>High Pressure </a:t>
            </a:r>
            <a:r>
              <a:rPr lang="en-US" b="1" dirty="0">
                <a:solidFill>
                  <a:srgbClr val="FF0000"/>
                </a:solidFill>
              </a:rPr>
              <a:t>S</a:t>
            </a:r>
            <a:r>
              <a:rPr lang="en-US" b="1" dirty="0" smtClean="0">
                <a:solidFill>
                  <a:srgbClr val="FF0000"/>
                </a:solidFill>
              </a:rPr>
              <a:t>witches is used to prevent carbon monoxide from entering a living space.  </a:t>
            </a:r>
          </a:p>
        </p:txBody>
      </p:sp>
      <p:sp>
        <p:nvSpPr>
          <p:cNvPr id="10" name="TextBox 9"/>
          <p:cNvSpPr txBox="1"/>
          <p:nvPr/>
        </p:nvSpPr>
        <p:spPr>
          <a:xfrm>
            <a:off x="5581063" y="4991668"/>
            <a:ext cx="1851790" cy="369332"/>
          </a:xfrm>
          <a:prstGeom prst="rect">
            <a:avLst/>
          </a:prstGeom>
          <a:noFill/>
        </p:spPr>
        <p:txBody>
          <a:bodyPr wrap="none" rtlCol="0">
            <a:spAutoFit/>
          </a:bodyPr>
          <a:lstStyle/>
          <a:p>
            <a:r>
              <a:rPr lang="en-US" sz="1800" dirty="0" smtClean="0"/>
              <a:t>Pressure Switch</a:t>
            </a:r>
            <a:endParaRPr lang="en-US" sz="1800" dirty="0"/>
          </a:p>
        </p:txBody>
      </p:sp>
      <p:sp>
        <p:nvSpPr>
          <p:cNvPr id="13" name="TextBox 12"/>
          <p:cNvSpPr txBox="1"/>
          <p:nvPr/>
        </p:nvSpPr>
        <p:spPr>
          <a:xfrm>
            <a:off x="1409059" y="3767667"/>
            <a:ext cx="1864614" cy="369332"/>
          </a:xfrm>
          <a:prstGeom prst="rect">
            <a:avLst/>
          </a:prstGeom>
          <a:noFill/>
        </p:spPr>
        <p:txBody>
          <a:bodyPr wrap="none" rtlCol="0">
            <a:spAutoFit/>
          </a:bodyPr>
          <a:lstStyle/>
          <a:p>
            <a:r>
              <a:rPr lang="en-US" sz="1800" dirty="0" smtClean="0"/>
              <a:t>Inducer Housing</a:t>
            </a:r>
            <a:endParaRPr lang="en-US" sz="1800" dirty="0"/>
          </a:p>
        </p:txBody>
      </p:sp>
      <p:cxnSp>
        <p:nvCxnSpPr>
          <p:cNvPr id="15" name="Straight Arrow Connector 14"/>
          <p:cNvCxnSpPr>
            <a:stCxn id="13" idx="3"/>
          </p:cNvCxnSpPr>
          <p:nvPr/>
        </p:nvCxnSpPr>
        <p:spPr bwMode="auto">
          <a:xfrm>
            <a:off x="3273673" y="3952333"/>
            <a:ext cx="739527"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8" name="Straight Arrow Connector 17"/>
          <p:cNvCxnSpPr>
            <a:stCxn id="10" idx="1"/>
          </p:cNvCxnSpPr>
          <p:nvPr/>
        </p:nvCxnSpPr>
        <p:spPr bwMode="auto">
          <a:xfrm flipH="1" flipV="1">
            <a:off x="4317737" y="4436533"/>
            <a:ext cx="1263326" cy="73980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7924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304808"/>
            <a:ext cx="8610600" cy="1066800"/>
          </a:xfrm>
        </p:spPr>
        <p:txBody>
          <a:bodyPr>
            <a:normAutofit/>
          </a:bodyPr>
          <a:lstStyle/>
          <a:p>
            <a:r>
              <a:rPr lang="en-US" sz="2800" dirty="0" smtClean="0"/>
              <a:t>Vent and Combustion Air Design and Installation</a:t>
            </a:r>
            <a:br>
              <a:rPr lang="en-US" sz="2800" dirty="0" smtClean="0"/>
            </a:br>
            <a:r>
              <a:rPr lang="en-US" sz="2800" dirty="0" smtClean="0"/>
              <a:t>Pressure Switch Operation: Single and 2-Stage</a:t>
            </a:r>
          </a:p>
        </p:txBody>
      </p:sp>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8</a:t>
            </a:fld>
            <a:endParaRPr lang="en-US" dirty="0">
              <a:solidFill>
                <a:prstClr val="black">
                  <a:tint val="75000"/>
                </a:prstClr>
              </a:solidFill>
            </a:endParaRPr>
          </a:p>
        </p:txBody>
      </p:sp>
      <p:sp>
        <p:nvSpPr>
          <p:cNvPr id="3" name="TextBox 2"/>
          <p:cNvSpPr txBox="1"/>
          <p:nvPr/>
        </p:nvSpPr>
        <p:spPr>
          <a:xfrm>
            <a:off x="6741999" y="2208440"/>
            <a:ext cx="2049227" cy="1692771"/>
          </a:xfrm>
          <a:prstGeom prst="rect">
            <a:avLst/>
          </a:prstGeom>
          <a:solidFill>
            <a:srgbClr val="0070C0"/>
          </a:solidFill>
        </p:spPr>
        <p:txBody>
          <a:bodyPr wrap="square" rtlCol="0">
            <a:spAutoFit/>
          </a:bodyPr>
          <a:lstStyle/>
          <a:p>
            <a:r>
              <a:rPr lang="en-US" sz="3200" dirty="0" smtClean="0">
                <a:solidFill>
                  <a:schemeClr val="bg1"/>
                </a:solidFill>
              </a:rPr>
              <a:t>Status Code </a:t>
            </a:r>
            <a:r>
              <a:rPr lang="en-US" sz="3200" dirty="0" smtClean="0">
                <a:solidFill>
                  <a:schemeClr val="bg1"/>
                </a:solidFill>
              </a:rPr>
              <a:t>3 </a:t>
            </a:r>
            <a:r>
              <a:rPr lang="en-US" sz="2000" dirty="0" smtClean="0">
                <a:solidFill>
                  <a:schemeClr val="bg1"/>
                </a:solidFill>
              </a:rPr>
              <a:t>(</a:t>
            </a:r>
            <a:r>
              <a:rPr lang="en-US" sz="2000" dirty="0" smtClean="0">
                <a:solidFill>
                  <a:schemeClr val="bg1"/>
                </a:solidFill>
              </a:rPr>
              <a:t>Single &amp; 2-stage </a:t>
            </a:r>
            <a:r>
              <a:rPr lang="en-US" sz="2000" dirty="0">
                <a:solidFill>
                  <a:schemeClr val="bg1"/>
                </a:solidFill>
              </a:rPr>
              <a:t>m</a:t>
            </a:r>
            <a:r>
              <a:rPr lang="en-US" sz="2000" dirty="0" smtClean="0">
                <a:solidFill>
                  <a:schemeClr val="bg1"/>
                </a:solidFill>
              </a:rPr>
              <a:t>odels)</a:t>
            </a:r>
            <a:endParaRPr lang="en-US" sz="2000" dirty="0">
              <a:solidFill>
                <a:schemeClr val="bg1"/>
              </a:solidFill>
            </a:endParaRPr>
          </a:p>
        </p:txBody>
      </p:sp>
      <p:sp>
        <p:nvSpPr>
          <p:cNvPr id="4" name="TextBox 3"/>
          <p:cNvSpPr txBox="1"/>
          <p:nvPr/>
        </p:nvSpPr>
        <p:spPr>
          <a:xfrm>
            <a:off x="343694" y="1462955"/>
            <a:ext cx="5487664" cy="1638910"/>
          </a:xfrm>
          <a:prstGeom prst="rect">
            <a:avLst/>
          </a:prstGeom>
          <a:noFill/>
          <a:ln>
            <a:solidFill>
              <a:schemeClr val="tx1"/>
            </a:solidFill>
          </a:ln>
        </p:spPr>
        <p:txBody>
          <a:bodyPr wrap="square" rtlCol="0">
            <a:spAutoFit/>
          </a:bodyPr>
          <a:lstStyle/>
          <a:p>
            <a:pPr algn="l"/>
            <a:r>
              <a:rPr lang="en-US" sz="1800" b="1" u="sng" dirty="0" smtClean="0"/>
              <a:t>LPS (Low Pressure Switch)</a:t>
            </a:r>
          </a:p>
          <a:p>
            <a:pPr algn="l"/>
            <a:r>
              <a:rPr lang="en-US" sz="1800" dirty="0" smtClean="0"/>
              <a:t>Measures:  collector box pressure</a:t>
            </a:r>
          </a:p>
          <a:p>
            <a:pPr algn="l"/>
            <a:endParaRPr lang="en-US" sz="1050" dirty="0" smtClean="0"/>
          </a:p>
          <a:p>
            <a:pPr algn="l"/>
            <a:r>
              <a:rPr lang="en-US" sz="1800" dirty="0" smtClean="0"/>
              <a:t>Purpose:  Prevent furnace from running with a partially or fully blocked heat exchanger, trap or condensate drain</a:t>
            </a:r>
            <a:endParaRPr lang="en-US" sz="1800" dirty="0"/>
          </a:p>
        </p:txBody>
      </p:sp>
      <p:sp>
        <p:nvSpPr>
          <p:cNvPr id="12" name="TextBox 11"/>
          <p:cNvSpPr txBox="1"/>
          <p:nvPr/>
        </p:nvSpPr>
        <p:spPr>
          <a:xfrm>
            <a:off x="344298" y="3369698"/>
            <a:ext cx="5465287" cy="1361911"/>
          </a:xfrm>
          <a:prstGeom prst="rect">
            <a:avLst/>
          </a:prstGeom>
          <a:noFill/>
          <a:ln>
            <a:solidFill>
              <a:schemeClr val="tx1"/>
            </a:solidFill>
          </a:ln>
        </p:spPr>
        <p:txBody>
          <a:bodyPr wrap="square" rtlCol="0">
            <a:spAutoFit/>
          </a:bodyPr>
          <a:lstStyle/>
          <a:p>
            <a:pPr algn="l"/>
            <a:r>
              <a:rPr lang="en-US" sz="1800" b="1" u="sng" dirty="0"/>
              <a:t>H</a:t>
            </a:r>
            <a:r>
              <a:rPr lang="en-US" sz="1800" b="1" u="sng" dirty="0" smtClean="0"/>
              <a:t>PS (High Pressure Switch)</a:t>
            </a:r>
          </a:p>
          <a:p>
            <a:pPr algn="l"/>
            <a:r>
              <a:rPr lang="en-US" sz="1800" dirty="0" smtClean="0"/>
              <a:t>Measures:  inducer housing pressure</a:t>
            </a:r>
          </a:p>
          <a:p>
            <a:pPr algn="l"/>
            <a:endParaRPr lang="en-US" sz="1050" dirty="0" smtClean="0"/>
          </a:p>
          <a:p>
            <a:pPr algn="l"/>
            <a:r>
              <a:rPr lang="en-US" sz="1800" dirty="0" smtClean="0"/>
              <a:t>Purpose:  Prevent furnace from running with a partially or fully blocked vent</a:t>
            </a:r>
            <a:endParaRPr lang="en-US" sz="1800" dirty="0"/>
          </a:p>
        </p:txBody>
      </p:sp>
      <p:cxnSp>
        <p:nvCxnSpPr>
          <p:cNvPr id="7" name="Straight Arrow Connector 6"/>
          <p:cNvCxnSpPr>
            <a:stCxn id="4" idx="3"/>
            <a:endCxn id="3" idx="1"/>
          </p:cNvCxnSpPr>
          <p:nvPr/>
        </p:nvCxnSpPr>
        <p:spPr bwMode="auto">
          <a:xfrm>
            <a:off x="5831358" y="2282410"/>
            <a:ext cx="910641" cy="772416"/>
          </a:xfrm>
          <a:prstGeom prst="straightConnector1">
            <a:avLst/>
          </a:prstGeom>
          <a:solidFill>
            <a:schemeClr val="accent1"/>
          </a:solidFill>
          <a:ln w="76200" cap="flat" cmpd="sng" algn="ctr">
            <a:solidFill>
              <a:srgbClr val="0070C0"/>
            </a:solidFill>
            <a:prstDash val="solid"/>
            <a:round/>
            <a:headEnd type="none" w="med" len="med"/>
            <a:tailEnd type="arrow"/>
          </a:ln>
          <a:effectLst/>
        </p:spPr>
      </p:cxnSp>
      <p:cxnSp>
        <p:nvCxnSpPr>
          <p:cNvPr id="14" name="Straight Arrow Connector 13"/>
          <p:cNvCxnSpPr>
            <a:stCxn id="12" idx="3"/>
            <a:endCxn id="3" idx="1"/>
          </p:cNvCxnSpPr>
          <p:nvPr/>
        </p:nvCxnSpPr>
        <p:spPr bwMode="auto">
          <a:xfrm flipV="1">
            <a:off x="5809585" y="3054826"/>
            <a:ext cx="932414" cy="995828"/>
          </a:xfrm>
          <a:prstGeom prst="straightConnector1">
            <a:avLst/>
          </a:prstGeom>
          <a:solidFill>
            <a:schemeClr val="accent1"/>
          </a:solidFill>
          <a:ln w="76200" cap="flat" cmpd="sng" algn="ctr">
            <a:solidFill>
              <a:srgbClr val="0070C0"/>
            </a:solidFill>
            <a:prstDash val="solid"/>
            <a:round/>
            <a:headEnd type="none" w="med" len="med"/>
            <a:tailEnd type="arrow"/>
          </a:ln>
          <a:effectLst/>
        </p:spPr>
      </p:cxnSp>
      <p:sp>
        <p:nvSpPr>
          <p:cNvPr id="17" name="TextBox 16"/>
          <p:cNvSpPr txBox="1"/>
          <p:nvPr/>
        </p:nvSpPr>
        <p:spPr>
          <a:xfrm>
            <a:off x="256901" y="4959299"/>
            <a:ext cx="8676966" cy="1446550"/>
          </a:xfrm>
          <a:prstGeom prst="rect">
            <a:avLst/>
          </a:prstGeom>
          <a:noFill/>
        </p:spPr>
        <p:txBody>
          <a:bodyPr wrap="square" rtlCol="0">
            <a:spAutoFit/>
          </a:bodyPr>
          <a:lstStyle/>
          <a:p>
            <a:pPr algn="l"/>
            <a:r>
              <a:rPr lang="en-US" b="1" dirty="0" smtClean="0">
                <a:solidFill>
                  <a:srgbClr val="FF0000"/>
                </a:solidFill>
              </a:rPr>
              <a:t>Pressure switches are used to prevent carbon monoxide from entering a living space.  </a:t>
            </a:r>
          </a:p>
          <a:p>
            <a:pPr algn="l"/>
            <a:endParaRPr lang="en-US" sz="1600" b="1" dirty="0">
              <a:solidFill>
                <a:srgbClr val="FF0000"/>
              </a:solidFill>
            </a:endParaRPr>
          </a:p>
          <a:p>
            <a:pPr algn="l"/>
            <a:r>
              <a:rPr lang="en-US" b="1" dirty="0" smtClean="0">
                <a:solidFill>
                  <a:srgbClr val="FF0000"/>
                </a:solidFill>
              </a:rPr>
              <a:t>Pressure switches are not for “furnace proving”.</a:t>
            </a:r>
            <a:endParaRPr lang="en-US" b="1" dirty="0">
              <a:solidFill>
                <a:srgbClr val="FF0000"/>
              </a:solidFill>
            </a:endParaRPr>
          </a:p>
        </p:txBody>
      </p:sp>
    </p:spTree>
    <p:extLst>
      <p:ext uri="{BB962C8B-B14F-4D97-AF65-F5344CB8AC3E}">
        <p14:creationId xmlns:p14="http://schemas.microsoft.com/office/powerpoint/2010/main" val="108088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838200"/>
            <a:ext cx="8534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pPr>
              <a:defRPr/>
            </a:pPr>
            <a:fld id="{26AEE37C-D5EB-4D12-8940-7EE535EBE1E4}" type="slidenum">
              <a:rPr lang="en-US" smtClean="0">
                <a:solidFill>
                  <a:prstClr val="black">
                    <a:tint val="75000"/>
                  </a:prstClr>
                </a:solidFill>
              </a:rPr>
              <a:pPr>
                <a:defRPr/>
              </a:pPr>
              <a:t>9</a:t>
            </a:fld>
            <a:endParaRPr lang="en-US" dirty="0">
              <a:solidFill>
                <a:prstClr val="black">
                  <a:tint val="75000"/>
                </a:prstClr>
              </a:solidFill>
            </a:endParaRPr>
          </a:p>
        </p:txBody>
      </p:sp>
      <p:sp>
        <p:nvSpPr>
          <p:cNvPr id="4" name="TextBox 3"/>
          <p:cNvSpPr txBox="1"/>
          <p:nvPr/>
        </p:nvSpPr>
        <p:spPr>
          <a:xfrm>
            <a:off x="304801" y="2409355"/>
            <a:ext cx="8629066" cy="1569660"/>
          </a:xfrm>
          <a:prstGeom prst="rect">
            <a:avLst/>
          </a:prstGeom>
          <a:noFill/>
        </p:spPr>
        <p:txBody>
          <a:bodyPr wrap="square" rtlCol="0">
            <a:spAutoFit/>
          </a:bodyPr>
          <a:lstStyle/>
          <a:p>
            <a:r>
              <a:rPr lang="en-US" sz="3200" dirty="0" smtClean="0"/>
              <a:t>Section 2</a:t>
            </a:r>
          </a:p>
          <a:p>
            <a:endParaRPr lang="en-US" sz="3200" dirty="0" smtClean="0"/>
          </a:p>
          <a:p>
            <a:r>
              <a:rPr lang="en-US" sz="3200" dirty="0"/>
              <a:t>National and International Codes</a:t>
            </a:r>
          </a:p>
        </p:txBody>
      </p:sp>
      <p:sp>
        <p:nvSpPr>
          <p:cNvPr id="7" name="Rectangle 2"/>
          <p:cNvSpPr>
            <a:spLocks noGrp="1" noChangeArrowheads="1"/>
          </p:cNvSpPr>
          <p:nvPr>
            <p:ph type="title"/>
          </p:nvPr>
        </p:nvSpPr>
        <p:spPr>
          <a:xfrm>
            <a:off x="228600" y="304808"/>
            <a:ext cx="8610600" cy="1066800"/>
          </a:xfrm>
        </p:spPr>
        <p:txBody>
          <a:bodyPr>
            <a:normAutofit/>
          </a:bodyPr>
          <a:lstStyle/>
          <a:p>
            <a:r>
              <a:rPr lang="en-US" sz="2800" dirty="0"/>
              <a:t>Vent and Combustion Air Design and Installation</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423777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UTC template 2006">
  <a:themeElements>
    <a:clrScheme name="">
      <a:dk1>
        <a:srgbClr val="000000"/>
      </a:dk1>
      <a:lt1>
        <a:srgbClr val="FFFFFF"/>
      </a:lt1>
      <a:dk2>
        <a:srgbClr val="000000"/>
      </a:dk2>
      <a:lt2>
        <a:srgbClr val="808080"/>
      </a:lt2>
      <a:accent1>
        <a:srgbClr val="D20000"/>
      </a:accent1>
      <a:accent2>
        <a:srgbClr val="0000F0"/>
      </a:accent2>
      <a:accent3>
        <a:srgbClr val="FFFFFF"/>
      </a:accent3>
      <a:accent4>
        <a:srgbClr val="000000"/>
      </a:accent4>
      <a:accent5>
        <a:srgbClr val="E5AAAA"/>
      </a:accent5>
      <a:accent6>
        <a:srgbClr val="0000D9"/>
      </a:accent6>
      <a:hlink>
        <a:srgbClr val="009A00"/>
      </a:hlink>
      <a:folHlink>
        <a:srgbClr val="F6FC00"/>
      </a:folHlink>
    </a:clrScheme>
    <a:fontScheme name="UTC template 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TC template 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TC template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TC template 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TC template 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TC template 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TC template 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TC template 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9BF6A39BB8B4384A45F9D14AC97FC" ma:contentTypeVersion="0" ma:contentTypeDescription="Create a new document." ma:contentTypeScope="" ma:versionID="20d4b62875971d20eb464030f8c48424">
  <xsd:schema xmlns:xsd="http://www.w3.org/2001/XMLSchema" xmlns:xs="http://www.w3.org/2001/XMLSchema" xmlns:p="http://schemas.microsoft.com/office/2006/metadata/properties" xmlns:ns2="5ede0209-153c-4248-825d-2f1d521da784" targetNamespace="http://schemas.microsoft.com/office/2006/metadata/properties" ma:root="true" ma:fieldsID="9144f15048d1e1e42da953c7663ec2d1" ns2:_="">
    <xsd:import namespace="5ede0209-153c-4248-825d-2f1d521da78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e0209-153c-4248-825d-2f1d521da78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ede0209-153c-4248-825d-2f1d521da784">HE76SKWQDDTM-911-11</_dlc_DocId>
    <_dlc_DocIdUrl xmlns="5ede0209-153c-4248-825d-2f1d521da784">
      <Url>http://rlcsportal/carrier/rlcs/quality/subsite/fac/_layouts/DocIdRedir.aspx?ID=HE76SKWQDDTM-911-11</Url>
      <Description>HE76SKWQDDTM-911-11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E541E7-170F-401B-96E5-3C853878D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e0209-153c-4248-825d-2f1d521da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3C17CE-F1B6-4BD7-9F60-E0C9ADBEA193}">
  <ds:schemaRefs>
    <ds:schemaRef ds:uri="5ede0209-153c-4248-825d-2f1d521da784"/>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D7E3732-251E-43BE-A45A-6A85B6B161EC}">
  <ds:schemaRefs>
    <ds:schemaRef ds:uri="http://schemas.microsoft.com/sharepoint/events"/>
  </ds:schemaRefs>
</ds:datastoreItem>
</file>

<file path=customXml/itemProps4.xml><?xml version="1.0" encoding="utf-8"?>
<ds:datastoreItem xmlns:ds="http://schemas.openxmlformats.org/officeDocument/2006/customXml" ds:itemID="{B3BAAC47-2051-4FCD-8CBB-721BB4866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UTC template 2006</Template>
  <TotalTime>0</TotalTime>
  <Words>3412</Words>
  <Application>Microsoft Office PowerPoint</Application>
  <PresentationFormat>On-screen Show (4:3)</PresentationFormat>
  <Paragraphs>307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UTC template 2006</vt:lpstr>
      <vt:lpstr>35” CONDENSING GAS FURNACES  Vent and Combustion Air System  Design &amp; Installation</vt:lpstr>
      <vt:lpstr>Vent and Combustion Air Design and Installation Contents</vt:lpstr>
      <vt:lpstr>Vent and Combustion Air Design and Installation </vt:lpstr>
      <vt:lpstr>Vent and Combustion Air Design and Installation Flue Gas Water Vapor Comparison</vt:lpstr>
      <vt:lpstr>Vent and Combustion Air Design and Installation Vent Liquid Water Load Comparison</vt:lpstr>
      <vt:lpstr>Vent and Combustion Air Design and Installation Pressure Switch Operation: Single and 2-Stage</vt:lpstr>
      <vt:lpstr>Vent and Combustion Air Design and Installation Pressure Switch Operation: Single and 2-Stage</vt:lpstr>
      <vt:lpstr>Vent and Combustion Air Design and Installation Pressure Switch Operation: Single and 2-Stage</vt:lpstr>
      <vt:lpstr>Vent and Combustion Air Design and Installation </vt:lpstr>
      <vt:lpstr>Vent and Combustion Air Design and Installation Plumbing Codes and Furnace Vent Systems </vt:lpstr>
      <vt:lpstr>Vent and Combustion Air Design and Installation  Fuel Gas Codes and Furnace Vent Systems</vt:lpstr>
      <vt:lpstr>Vent and Combustion Air Design and Installation </vt:lpstr>
      <vt:lpstr>Vent and Combustion Air Design and Installation Vent Design Rules</vt:lpstr>
      <vt:lpstr>Vent and Combustion Air Design and Installation Vent Design Rules</vt:lpstr>
      <vt:lpstr>Vent and Combustion Air Design and Installation Vent Design Rules</vt:lpstr>
      <vt:lpstr>Vent and Combustion Air Design and Installation Vent Design Rules</vt:lpstr>
      <vt:lpstr>Vent and Combustion Air Design and Installation Vent Design Rules</vt:lpstr>
      <vt:lpstr>Vent and Combustion Air Design and Installation Vent Design Rules</vt:lpstr>
      <vt:lpstr>Vent and Combustion Air Design and Installation </vt:lpstr>
      <vt:lpstr>Vent and Combustion Air Design and Installation Common Vent System Installation Problems</vt:lpstr>
      <vt:lpstr>Vent and Combustion Air Design and Installation Common Vent System Installation Problems</vt:lpstr>
      <vt:lpstr>Vent and Combustion Air Design and Installation Common Vent System Installation Problems</vt:lpstr>
      <vt:lpstr>Vent and Combustion Air Design and Installation Results of Poor Vent System Design and Installation</vt:lpstr>
    </vt:vector>
  </TitlesOfParts>
  <Company>United Technologies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Raj Hiremath</dc:creator>
  <cp:lastModifiedBy>CSC</cp:lastModifiedBy>
  <cp:revision>1411</cp:revision>
  <cp:lastPrinted>2014-08-11T18:46:37Z</cp:lastPrinted>
  <dcterms:created xsi:type="dcterms:W3CDTF">2006-11-06T15:41:36Z</dcterms:created>
  <dcterms:modified xsi:type="dcterms:W3CDTF">2014-08-27T13:14:56Z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0x0101001C29BF6A39BB8B4384A45F9D14AC97FC</vt:lpwstr>
  </property>
  <property fmtid="{D5CDD505-2E9C-101B-9397-08002B2CF9AE}" pid="3" name="_dlc_DocIdItemGuid">
    <vt:lpwstr>143be0d1-be62-46be-8838-6a3c76ffb2b3</vt:lpwstr>
  </property>
</Properties>
</file>